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C8FF00"/>
              </a:solidFill>
              <a:effectLst/>
            </c:spPr>
          </c:dPt>
          <c:dPt>
            <c:idx val="1"/>
            <c:bubble3D val="0"/>
            <c:spPr>
              <a:solidFill>
                <a:srgbClr val="00D4AA"/>
              </a:solidFill>
              <a:effectLst/>
            </c:spPr>
          </c:dPt>
          <c:dPt>
            <c:idx val="2"/>
            <c:bubble3D val="0"/>
            <c:spPr>
              <a:solidFill>
                <a:srgbClr val="9D94F0"/>
              </a:solidFill>
              <a:effectLst/>
            </c:spPr>
          </c:dPt>
          <c:dPt>
            <c:idx val="3"/>
            <c:bubble3D val="0"/>
            <c:spPr>
              <a:solidFill>
                <a:srgbClr val="FFD166"/>
              </a:solidFill>
              <a:effectLst/>
            </c:spPr>
          </c:dPt>
          <c:dPt>
            <c:idx val="4"/>
            <c:bubble3D val="0"/>
            <c:spPr>
              <a:solidFill>
                <a:srgbClr val="FF5733"/>
              </a:solidFill>
              <a:effectLst/>
            </c:spPr>
          </c:dPt>
          <c:dPt>
            <c:idx val="5"/>
            <c:bubble3D val="0"/>
            <c:spPr>
              <a:solidFill>
                <a:srgbClr val="38BDF8"/>
              </a:solidFill>
              <a:effectLst/>
            </c:spPr>
          </c:dPt>
          <c:dPt>
            <c:idx val="6"/>
            <c:bubble3D val="0"/>
            <c:spPr>
              <a:solidFill>
                <a:srgbClr val="A78BFA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Ecosystem &amp; Rewards</c:v>
                </c:pt>
                <c:pt idx="1">
                  <c:v>Liquidity</c:v>
                </c:pt>
                <c:pt idx="2">
                  <c:v>Development</c:v>
                </c:pt>
                <c:pt idx="3">
                  <c:v>Treasury</c:v>
                </c:pt>
                <c:pt idx="4">
                  <c:v>Marketing</c:v>
                </c:pt>
                <c:pt idx="5">
                  <c:v>Team</c:v>
                </c:pt>
                <c:pt idx="6">
                  <c:v>Advisors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30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5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F5733"/>
              </a:solidFill>
              <a:effectLst/>
            </c:spPr>
          </c:dPt>
          <c:dPt>
            <c:idx val="1"/>
            <c:bubble3D val="0"/>
            <c:spPr>
              <a:solidFill>
                <a:srgbClr val="C8FF00"/>
              </a:solidFill>
              <a:effectLst/>
            </c:spPr>
          </c:dPt>
          <c:dPt>
            <c:idx val="2"/>
            <c:bubble3D val="0"/>
            <c:spPr>
              <a:solidFill>
                <a:srgbClr val="7B6FE8"/>
              </a:solidFill>
              <a:effectLst/>
            </c:spPr>
          </c:dPt>
          <c:dPt>
            <c:idx val="3"/>
            <c:bubble3D val="0"/>
            <c:spPr>
              <a:solidFill>
                <a:srgbClr val="FFD16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🔥 Buyback &amp; Burn 30%</c:v>
                </c:pt>
                <c:pt idx="1">
                  <c:v>💎 Staking Rewards 40%</c:v>
                </c:pt>
                <c:pt idx="2">
                  <c:v>⚙️ Development 20%</c:v>
                </c:pt>
                <c:pt idx="3">
                  <c:v>🏦 Treasury 10%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30</c:v>
                </c:pt>
                <c:pt idx="1">
                  <c:v>40</c:v>
                </c:pt>
                <c:pt idx="2">
                  <c:v>20</c:v>
                </c:pt>
                <c:pt idx="3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93776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-1828800"/>
            <a:ext cx="7315200" cy="7315200"/>
          </a:xfrm>
          <a:prstGeom prst="ellipse">
            <a:avLst/>
          </a:prstGeom>
          <a:solidFill>
            <a:srgbClr val="6C3CE1">
              <a:alpha val="15000"/>
            </a:srgbClr>
          </a:solidFill>
          <a:ln w="12700">
            <a:solidFill>
              <a:srgbClr val="6C3CE1">
                <a:alpha val="1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914400"/>
            <a:ext cx="8229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</a:t>
            </a:r>
            <a:endParaRPr lang="en-US" sz="10000" dirty="0"/>
          </a:p>
        </p:txBody>
      </p:sp>
      <p:sp>
        <p:nvSpPr>
          <p:cNvPr id="22" name="Text 20"/>
          <p:cNvSpPr/>
          <p:nvPr/>
        </p:nvSpPr>
        <p:spPr>
          <a:xfrm>
            <a:off x="502920" y="30175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600" kern="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ECONOMICS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CoraAiVault · BNB Smart Chain · 2025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188720" y="4251960"/>
            <a:ext cx="1508760" cy="685800"/>
          </a:xfrm>
          <a:prstGeom prst="roundRect">
            <a:avLst>
              <a:gd name="adj" fmla="val 9333"/>
            </a:avLst>
          </a:prstGeom>
          <a:solidFill>
            <a:srgbClr val="1C1929"/>
          </a:solidFill>
          <a:ln w="12700">
            <a:solidFill>
              <a:srgbClr val="332D5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188720" y="4279392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5,000,000,000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88720" y="459943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12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</a:t>
            </a:r>
            <a:endParaRPr lang="en-US" sz="650" dirty="0"/>
          </a:p>
        </p:txBody>
      </p:sp>
      <p:sp>
        <p:nvSpPr>
          <p:cNvPr id="27" name="Shape 25"/>
          <p:cNvSpPr/>
          <p:nvPr/>
        </p:nvSpPr>
        <p:spPr>
          <a:xfrm>
            <a:off x="2926080" y="4251960"/>
            <a:ext cx="1508760" cy="685800"/>
          </a:xfrm>
          <a:prstGeom prst="roundRect">
            <a:avLst>
              <a:gd name="adj" fmla="val 9333"/>
            </a:avLst>
          </a:prstGeom>
          <a:solidFill>
            <a:srgbClr val="1C1929"/>
          </a:solidFill>
          <a:ln w="12700">
            <a:solidFill>
              <a:srgbClr val="332D5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926080" y="4279392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BEP-20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926080" y="459943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12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</a:t>
            </a:r>
            <a:endParaRPr lang="en-US" sz="650" dirty="0"/>
          </a:p>
        </p:txBody>
      </p:sp>
      <p:sp>
        <p:nvSpPr>
          <p:cNvPr id="30" name="Shape 28"/>
          <p:cNvSpPr/>
          <p:nvPr/>
        </p:nvSpPr>
        <p:spPr>
          <a:xfrm>
            <a:off x="4663440" y="4251960"/>
            <a:ext cx="1508760" cy="685800"/>
          </a:xfrm>
          <a:prstGeom prst="roundRect">
            <a:avLst>
              <a:gd name="adj" fmla="val 9333"/>
            </a:avLst>
          </a:prstGeom>
          <a:solidFill>
            <a:srgbClr val="1C1929"/>
          </a:solidFill>
          <a:ln w="12700">
            <a:solidFill>
              <a:srgbClr val="332D5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4279392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663440" y="459943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12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MINT</a:t>
            </a:r>
            <a:endParaRPr lang="en-US" sz="650" dirty="0"/>
          </a:p>
        </p:txBody>
      </p:sp>
      <p:sp>
        <p:nvSpPr>
          <p:cNvPr id="33" name="Shape 31"/>
          <p:cNvSpPr/>
          <p:nvPr/>
        </p:nvSpPr>
        <p:spPr>
          <a:xfrm>
            <a:off x="6400800" y="4251960"/>
            <a:ext cx="1508760" cy="685800"/>
          </a:xfrm>
          <a:prstGeom prst="roundRect">
            <a:avLst>
              <a:gd name="adj" fmla="val 9333"/>
            </a:avLst>
          </a:prstGeom>
          <a:solidFill>
            <a:srgbClr val="1C1929"/>
          </a:solidFill>
          <a:ln w="12700">
            <a:solidFill>
              <a:srgbClr val="332D5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0" y="4279392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400800" y="459943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12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CHAIN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at a glance.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325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native utility token powering every aspect of the CoraAiVault ecosystem — from fee discounts and governance to AI access and staking rewards.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2011680"/>
            <a:ext cx="4023360" cy="1188720"/>
          </a:xfrm>
          <a:prstGeom prst="roundRect">
            <a:avLst>
              <a:gd name="adj" fmla="val 7692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212140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5,000,000,000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Supply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8803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forever. No additional minting.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846320" y="2011680"/>
            <a:ext cx="4023360" cy="1188720"/>
          </a:xfrm>
          <a:prstGeom prst="roundRect">
            <a:avLst>
              <a:gd name="adj" fmla="val 7692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83480" y="212140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0.001 BNB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983480" y="26060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Fee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983480" y="28803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source for buyback mechanism.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502920" y="3383280"/>
            <a:ext cx="4023360" cy="1188720"/>
          </a:xfrm>
          <a:prstGeom prst="roundRect">
            <a:avLst>
              <a:gd name="adj" fmla="val 7692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" y="349300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40080" y="39776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Buyback &amp; Burn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42519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all revenue → permanent supply reduction.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846320" y="3383280"/>
            <a:ext cx="4023360" cy="1188720"/>
          </a:xfrm>
          <a:prstGeom prst="roundRect">
            <a:avLst>
              <a:gd name="adj" fmla="val 7692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983480" y="349300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983480" y="39776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Decimals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983480" y="42519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BEP-20 precision.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ALLOCATION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5 billion go.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371600"/>
          <a:ext cx="45720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029200" y="1499616"/>
            <a:ext cx="201168" cy="201168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303520" y="13716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806440" y="13716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&amp; Rewards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5806440" y="160934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1,500,000,000 CORA</a:t>
            </a:r>
            <a:endParaRPr lang="en-US" sz="750" dirty="0"/>
          </a:p>
        </p:txBody>
      </p:sp>
      <p:sp>
        <p:nvSpPr>
          <p:cNvPr id="9" name="Shape 6"/>
          <p:cNvSpPr/>
          <p:nvPr/>
        </p:nvSpPr>
        <p:spPr>
          <a:xfrm>
            <a:off x="5029200" y="2002536"/>
            <a:ext cx="201168" cy="201168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303520" y="187452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5806440" y="18745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5806440" y="211226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1,000,000,000 CORA</a:t>
            </a:r>
            <a:endParaRPr lang="en-US" sz="750" dirty="0"/>
          </a:p>
        </p:txBody>
      </p:sp>
      <p:sp>
        <p:nvSpPr>
          <p:cNvPr id="13" name="Shape 10"/>
          <p:cNvSpPr/>
          <p:nvPr/>
        </p:nvSpPr>
        <p:spPr>
          <a:xfrm>
            <a:off x="5029200" y="2505456"/>
            <a:ext cx="201168" cy="201168"/>
          </a:xfrm>
          <a:prstGeom prst="ellipse">
            <a:avLst/>
          </a:prstGeom>
          <a:solidFill>
            <a:srgbClr val="9D94F0"/>
          </a:solidFill>
          <a:ln w="12700">
            <a:solidFill>
              <a:srgbClr val="9D94F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303520" y="23774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D9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806440" y="23774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5806440" y="261518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750,000,000 CORA</a:t>
            </a:r>
            <a:endParaRPr lang="en-US" sz="750" dirty="0"/>
          </a:p>
        </p:txBody>
      </p:sp>
      <p:sp>
        <p:nvSpPr>
          <p:cNvPr id="17" name="Shape 14"/>
          <p:cNvSpPr/>
          <p:nvPr/>
        </p:nvSpPr>
        <p:spPr>
          <a:xfrm>
            <a:off x="5029200" y="3008376"/>
            <a:ext cx="201168" cy="201168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303520" y="28803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806440" y="28803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Treasury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806440" y="311810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500,000,000 CORA</a:t>
            </a:r>
            <a:endParaRPr lang="en-US" sz="750" dirty="0"/>
          </a:p>
        </p:txBody>
      </p:sp>
      <p:sp>
        <p:nvSpPr>
          <p:cNvPr id="21" name="Shape 18"/>
          <p:cNvSpPr/>
          <p:nvPr/>
        </p:nvSpPr>
        <p:spPr>
          <a:xfrm>
            <a:off x="5029200" y="3511296"/>
            <a:ext cx="201168" cy="201168"/>
          </a:xfrm>
          <a:prstGeom prst="ellipse">
            <a:avLst/>
          </a:prstGeom>
          <a:solidFill>
            <a:srgbClr val="FF5733"/>
          </a:solidFill>
          <a:ln w="12700">
            <a:solidFill>
              <a:srgbClr val="FF5733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303520" y="338328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806440" y="338328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806440" y="362102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500,000,000 CORA</a:t>
            </a:r>
            <a:endParaRPr lang="en-US" sz="750" dirty="0"/>
          </a:p>
        </p:txBody>
      </p:sp>
      <p:sp>
        <p:nvSpPr>
          <p:cNvPr id="25" name="Shape 22"/>
          <p:cNvSpPr/>
          <p:nvPr/>
        </p:nvSpPr>
        <p:spPr>
          <a:xfrm>
            <a:off x="5029200" y="4014216"/>
            <a:ext cx="201168" cy="201168"/>
          </a:xfrm>
          <a:prstGeom prst="ellipse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303520" y="38862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806440" y="388620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5806440" y="412394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500,000,000 CORA</a:t>
            </a:r>
            <a:endParaRPr lang="en-US" sz="750" dirty="0"/>
          </a:p>
        </p:txBody>
      </p:sp>
      <p:sp>
        <p:nvSpPr>
          <p:cNvPr id="29" name="Shape 26"/>
          <p:cNvSpPr/>
          <p:nvPr/>
        </p:nvSpPr>
        <p:spPr>
          <a:xfrm>
            <a:off x="5029200" y="4517136"/>
            <a:ext cx="201168" cy="201168"/>
          </a:xfrm>
          <a:prstGeom prst="ellipse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303520" y="438912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5806440" y="43891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5806440" y="4626864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250,000,000 CORA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SCHEDULE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Locked. Accountable. Transparent.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29844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team, advisor, and development tokens are locked on CoraAiVault at launch. Every lock is publicly verifiable on BSCScan.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874520"/>
            <a:ext cx="1110996" cy="347472"/>
          </a:xfrm>
          <a:prstGeom prst="roundRect">
            <a:avLst>
              <a:gd name="adj" fmla="val 13158"/>
            </a:avLst>
          </a:prstGeom>
          <a:solidFill>
            <a:srgbClr val="C8FF00">
              <a:alpha val="25000"/>
            </a:srgbClr>
          </a:solidFill>
          <a:ln w="12700">
            <a:solidFill>
              <a:srgbClr val="C8FF00">
                <a:alpha val="4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9202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&amp; Rewards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3246120" y="192024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749040" y="192024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None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806440" y="1920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 months linear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02920" y="2295144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2295144"/>
            <a:ext cx="740664" cy="347472"/>
          </a:xfrm>
          <a:prstGeom prst="roundRect">
            <a:avLst>
              <a:gd name="adj" fmla="val 13158"/>
            </a:avLst>
          </a:prstGeom>
          <a:solidFill>
            <a:srgbClr val="00D4AA">
              <a:alpha val="25000"/>
            </a:srgbClr>
          </a:solidFill>
          <a:ln w="12700">
            <a:solidFill>
              <a:srgbClr val="00D4AA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34086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246120" y="2340864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749040" y="234086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None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806440" y="234086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Locked on CoraAiVault at launch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02920" y="2715768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" y="2715768"/>
            <a:ext cx="555498" cy="347472"/>
          </a:xfrm>
          <a:prstGeom prst="roundRect">
            <a:avLst>
              <a:gd name="adj" fmla="val 13158"/>
            </a:avLst>
          </a:prstGeom>
          <a:solidFill>
            <a:srgbClr val="9D94F0">
              <a:alpha val="25000"/>
            </a:srgbClr>
          </a:solidFill>
          <a:ln w="12700">
            <a:solidFill>
              <a:srgbClr val="9D94F0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276148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3246120" y="2761488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9D9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749040" y="276148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3 months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806440" y="27614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months linear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02920" y="3136392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02920" y="3136392"/>
            <a:ext cx="370332" cy="347472"/>
          </a:xfrm>
          <a:prstGeom prst="roundRect">
            <a:avLst>
              <a:gd name="adj" fmla="val 13158"/>
            </a:avLst>
          </a:prstGeom>
          <a:solidFill>
            <a:srgbClr val="FFD166">
              <a:alpha val="25000"/>
            </a:srgbClr>
          </a:solidFill>
          <a:ln w="12700">
            <a:solidFill>
              <a:srgbClr val="FFD166">
                <a:alpha val="4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318211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Treasury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3246120" y="3182112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3749040" y="31821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None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5806440" y="318211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DAO controlled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502920" y="3557016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02920" y="3557016"/>
            <a:ext cx="370332" cy="347472"/>
          </a:xfrm>
          <a:prstGeom prst="roundRect">
            <a:avLst>
              <a:gd name="adj" fmla="val 13158"/>
            </a:avLst>
          </a:prstGeom>
          <a:solidFill>
            <a:srgbClr val="FF5733">
              <a:alpha val="25000"/>
            </a:srgbClr>
          </a:solidFill>
          <a:ln w="12700">
            <a:solidFill>
              <a:srgbClr val="FF5733">
                <a:alpha val="4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360273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3246120" y="3602736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3749040" y="360273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None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806440" y="360273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months linear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502920" y="3977640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02920" y="3977640"/>
            <a:ext cx="370332" cy="347472"/>
          </a:xfrm>
          <a:prstGeom prst="roundRect">
            <a:avLst>
              <a:gd name="adj" fmla="val 13158"/>
            </a:avLst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4000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0080" y="40233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3246120" y="402336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3749040" y="402336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6 months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806440" y="40233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months linear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502920" y="4398264"/>
            <a:ext cx="8229600" cy="347472"/>
          </a:xfrm>
          <a:prstGeom prst="roundRect">
            <a:avLst>
              <a:gd name="adj" fmla="val 1315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02920" y="4398264"/>
            <a:ext cx="185166" cy="347472"/>
          </a:xfrm>
          <a:prstGeom prst="roundRect">
            <a:avLst>
              <a:gd name="adj" fmla="val 24691"/>
            </a:avLst>
          </a:prstGeom>
          <a:solidFill>
            <a:srgbClr val="A78BFA">
              <a:alpha val="25000"/>
            </a:srgbClr>
          </a:solidFill>
          <a:ln w="12700">
            <a:solidFill>
              <a:srgbClr val="A78BFA">
                <a:alpha val="40000"/>
              </a:srgbClr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40080" y="444398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3246120" y="4443984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3749040" y="444398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Cliff: 3 months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5806440" y="444398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months linear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UTILITY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reasons to hold $CORA.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50876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6002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💳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12648" y="203911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 Discounts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12648" y="238658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to 50% off lock fees for Tier 3 holders. Sliding scale based on balance.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383280" y="150876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83280" y="16002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🗳️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493008" y="203911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493008" y="238658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token = 1 vote on fees, chain deployments, treasury, and protocol direction.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63640" y="150876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263640" y="16002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373368" y="203911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Access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373368" y="238658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scanning, real-time monitoring, and wallet alerts gated behind $CORA staking.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502920" y="315468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24612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💎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12648" y="368503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Staking Rewards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12648" y="403250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Proportional share of platform revenue weekly. 2x multiplier for 12+ month stakers.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383280" y="315468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383280" y="324612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🏅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3493008" y="368503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Featured Listings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493008" y="403250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placement and verification badges in the public project directory.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263640" y="3154680"/>
            <a:ext cx="265176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263640" y="324612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🔌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373368" y="3685032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Access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373368" y="403250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Developers building on CoraAiVault data must stake $CORA for access.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914400"/>
            <a:ext cx="5486400" cy="5486400"/>
          </a:xfrm>
          <a:prstGeom prst="ellipse">
            <a:avLst/>
          </a:prstGeom>
          <a:solidFill>
            <a:srgbClr val="FF5733">
              <a:alpha val="12000"/>
            </a:srgbClr>
          </a:solidFill>
          <a:ln w="12700">
            <a:solidFill>
              <a:srgbClr val="FF5733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DEFLATIONARY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goes down over time.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29844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on-chain mechanisms permanently reduce circulating supply as the platform grows.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02920" y="1920240"/>
            <a:ext cx="8229600" cy="868680"/>
          </a:xfrm>
          <a:prstGeom prst="roundRect">
            <a:avLst>
              <a:gd name="adj" fmla="val 94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" y="21214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🔥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88720" y="20116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Buyback &amp; Burn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88720" y="235915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all BNB platform revenue is used to purchase $CORA from the open market and permanently burn it. Direct, continuous buy pressure tied to every lock created.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02920" y="2907792"/>
            <a:ext cx="8229600" cy="868680"/>
          </a:xfrm>
          <a:prstGeom prst="roundRect">
            <a:avLst>
              <a:gd name="adj" fmla="val 94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3108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💨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88720" y="299923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 Burns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88720" y="3346704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566160" y="2999232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percentage of every premium subscription paid in $CORA is burned rather than redistributed. Platform growth directly reduces token supply.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02920" y="3895344"/>
            <a:ext cx="8229600" cy="868680"/>
          </a:xfrm>
          <a:prstGeom prst="roundRect">
            <a:avLst>
              <a:gd name="adj" fmla="val 94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080" y="4096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📅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88720" y="398678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Burns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88720" y="4334256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voted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566160" y="3986784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quarter, $CORA holders vote on an additional burn event proportional to platform performance. Predictable, community-controlled deflationary milestones.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revenue. Real distribution.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37160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754880" y="13716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754880" y="1783080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864608" y="1856232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🔒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230368" y="1819656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Vault Creation Fees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230368" y="2029968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0.001 BNB / lock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4754880" y="2304288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864608" y="2377440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🤖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230368" y="2340864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Subscriptions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230368" y="2551176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$10–$50 / month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2825496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864608" y="2898648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🏅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5230368" y="2862072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Verified Badges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230368" y="3072384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$50–$200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4754880" y="3346704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64608" y="3419856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🔌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5230368" y="338328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Access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5230368" y="3593592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stake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4754880" y="3867912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64608" y="3941064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⭐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5230368" y="3904488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Featured Listings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5230368" y="4114800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$100–$500 / mo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4754880" y="4389120"/>
            <a:ext cx="3931920" cy="438912"/>
          </a:xfrm>
          <a:prstGeom prst="roundRect">
            <a:avLst>
              <a:gd name="adj" fmla="val 125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864608" y="4462272"/>
            <a:ext cx="320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📅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230368" y="4425696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Engine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230368" y="4636008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0.005 BNB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LAUNCH ROADMAP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full ecosystem.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8138160" cy="0"/>
          </a:xfrm>
          <a:prstGeom prst="line">
            <a:avLst/>
          </a:prstGeom>
          <a:noFill/>
          <a:ln w="25400">
            <a:solidFill>
              <a:srgbClr val="332D5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34440" y="1719072"/>
            <a:ext cx="402336" cy="402336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2344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2025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411480" y="2148840"/>
            <a:ext cx="1920240" cy="2743200"/>
          </a:xfrm>
          <a:prstGeom prst="roundRect">
            <a:avLst>
              <a:gd name="adj" fmla="val 381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224028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Launch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60604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PROGRESS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502920" y="2907792"/>
            <a:ext cx="1737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$CORA · PancakeSwap listing · Liquidity lock · Initial distribution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410712" y="1719072"/>
            <a:ext cx="402336" cy="402336"/>
          </a:xfrm>
          <a:prstGeom prst="ellipse">
            <a:avLst/>
          </a:prstGeom>
          <a:solidFill>
            <a:srgbClr val="7B6FE8"/>
          </a:solidFill>
          <a:ln w="12700">
            <a:solidFill>
              <a:srgbClr val="7B6F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87752" y="12344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2025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587752" y="2148840"/>
            <a:ext cx="1920240" cy="2743200"/>
          </a:xfrm>
          <a:prstGeom prst="roundRect">
            <a:avLst>
              <a:gd name="adj" fmla="val 381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79192" y="224028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Exchange &amp; Staking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679192" y="260604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PLANNED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2679192" y="2907792"/>
            <a:ext cx="1737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CoinGecko · CMC · $CORA staking · Governance launch · Multi-chain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586984" y="1719072"/>
            <a:ext cx="402336" cy="402336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64024" y="12344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2025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764024" y="2148840"/>
            <a:ext cx="1920240" cy="2743200"/>
          </a:xfrm>
          <a:prstGeom prst="roundRect">
            <a:avLst>
              <a:gd name="adj" fmla="val 381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55464" y="224028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Premium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55464" y="260604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PLANNED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4855464" y="2907792"/>
            <a:ext cx="1737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subscriptions · Premium API · Tier system · Mobile app · DexTools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7763256" y="1719072"/>
            <a:ext cx="402336" cy="402336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940296" y="12344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940296" y="2148840"/>
            <a:ext cx="1920240" cy="2743200"/>
          </a:xfrm>
          <a:prstGeom prst="roundRect">
            <a:avLst>
              <a:gd name="adj" fmla="val 381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031736" y="224028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031736" y="260604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50" kern="0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7031736" y="2907792"/>
            <a:ext cx="17373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Tier-1 CEX · Institutional vault · DAO governance · Solana · 100k locks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14400" y="-1828800"/>
            <a:ext cx="7315200" cy="7315200"/>
          </a:xfrm>
          <a:prstGeom prst="ellipse">
            <a:avLst/>
          </a:prstGeom>
          <a:solidFill>
            <a:srgbClr val="6C3CE1">
              <a:alpha val="14000"/>
            </a:srgbClr>
          </a:solidFill>
          <a:ln w="12700">
            <a:solidFill>
              <a:srgbClr val="6C3CE1">
                <a:alpha val="14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73152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</a:t>
            </a:r>
            <a:endParaRPr lang="en-US" sz="8000" dirty="0"/>
          </a:p>
        </p:txBody>
      </p:sp>
      <p:sp>
        <p:nvSpPr>
          <p:cNvPr id="15" name="Text 13"/>
          <p:cNvSpPr/>
          <p:nvPr/>
        </p:nvSpPr>
        <p:spPr>
          <a:xfrm>
            <a:off x="502920" y="2468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5,000,000,000 · Fixed Supply · Deflationary · BNB Chain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169164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9164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69164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288036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88036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88036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406908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6908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06908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Treasury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525780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5780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5780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644652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4652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4652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7635240" y="3017520"/>
            <a:ext cx="1051560" cy="731520"/>
          </a:xfrm>
          <a:prstGeom prst="roundRect">
            <a:avLst>
              <a:gd name="adj" fmla="val 875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635240" y="306324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635240" y="3410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50292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coraaivault.xyz  ·  x.com/CoraAivault  ·  t.me/coraaivault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32D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Contract: 0x429aAa8a83Ea0e4D10052e4aF4DDE75c8f8d1223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CoraAiVault $CORA Tokenomics</dc:title>
  <dc:subject>PptxGenJS Presentation</dc:subject>
  <dc:creator>PptxGenJS</dc:creator>
  <cp:lastModifiedBy>PptxGenJS</cp:lastModifiedBy>
  <cp:revision>1</cp:revision>
  <dcterms:created xsi:type="dcterms:W3CDTF">2026-06-17T07:52:48Z</dcterms:created>
  <dcterms:modified xsi:type="dcterms:W3CDTF">2026-06-17T07:52:48Z</dcterms:modified>
</cp:coreProperties>
</file>