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charts/chart1.xml" ContentType="application/vnd.openxmlformats-officedocument.drawingml.chart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Allocation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C8FF00"/>
              </a:solidFill>
              <a:effectLst/>
            </c:spPr>
          </c:dPt>
          <c:dPt>
            <c:idx val="1"/>
            <c:bubble3D val="0"/>
            <c:spPr>
              <a:solidFill>
                <a:srgbClr val="00D4AA"/>
              </a:solidFill>
              <a:effectLst/>
            </c:spPr>
          </c:dPt>
          <c:dPt>
            <c:idx val="2"/>
            <c:bubble3D val="0"/>
            <c:spPr>
              <a:solidFill>
                <a:srgbClr val="7B6FE8"/>
              </a:solidFill>
              <a:effectLst/>
            </c:spPr>
          </c:dPt>
          <c:dPt>
            <c:idx val="3"/>
            <c:bubble3D val="0"/>
            <c:spPr>
              <a:solidFill>
                <a:srgbClr val="FFD166"/>
              </a:solidFill>
              <a:effectLst/>
            </c:spPr>
          </c:dPt>
          <c:dPt>
            <c:idx val="4"/>
            <c:bubble3D val="0"/>
            <c:spPr>
              <a:solidFill>
                <a:srgbClr val="FF5733"/>
              </a:solidFill>
              <a:effectLst/>
            </c:spPr>
          </c:dPt>
          <c:dPt>
            <c:idx val="5"/>
            <c:bubble3D val="0"/>
            <c:spPr>
              <a:solidFill>
                <a:srgbClr val="38BDF8"/>
              </a:solidFill>
              <a:effectLst/>
            </c:spPr>
          </c:dPt>
          <c:dPt>
            <c:idx val="6"/>
            <c:bubble3D val="0"/>
            <c:spPr>
              <a:solidFill>
                <a:srgbClr val="A78BFA"/>
              </a:solidFill>
              <a:effectLst/>
            </c:spPr>
          </c:dPt>
          <c:dLbls>
            <c:dLbl>
              <c:idx val="0"/>
              <c:numFmt formatCode="0%" sourceLinked="0"/>
              <c:spPr/>
              <c:txPr>
                <a:bodyPr/>
                <a:lstStyle/>
                <a:p>
                  <a:pPr>
                    <a:defRPr sz="800" b="0" i="0" u="none" strike="noStrike">
                      <a:solidFill>
                        <a:srgbClr val="0B0A12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numFmt formatCode="0%" sourceLinked="0"/>
              <c:spPr/>
              <c:txPr>
                <a:bodyPr/>
                <a:lstStyle/>
                <a:p>
                  <a:pPr>
                    <a:defRPr sz="800" b="0" i="0" u="none" strike="noStrike">
                      <a:solidFill>
                        <a:srgbClr val="0B0A12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numFmt formatCode="0%" sourceLinked="0"/>
              <c:spPr/>
              <c:txPr>
                <a:bodyPr/>
                <a:lstStyle/>
                <a:p>
                  <a:pPr>
                    <a:defRPr sz="800" b="0" i="0" u="none" strike="noStrike">
                      <a:solidFill>
                        <a:srgbClr val="0B0A12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numFmt formatCode="0%" sourceLinked="0"/>
              <c:spPr/>
              <c:txPr>
                <a:bodyPr/>
                <a:lstStyle/>
                <a:p>
                  <a:pPr>
                    <a:defRPr sz="800" b="0" i="0" u="none" strike="noStrike">
                      <a:solidFill>
                        <a:srgbClr val="0B0A12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4"/>
              <c:numFmt formatCode="0%" sourceLinked="0"/>
              <c:spPr/>
              <c:txPr>
                <a:bodyPr/>
                <a:lstStyle/>
                <a:p>
                  <a:pPr>
                    <a:defRPr sz="800" b="0" i="0" u="none" strike="noStrike">
                      <a:solidFill>
                        <a:srgbClr val="0B0A12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5"/>
              <c:numFmt formatCode="0%" sourceLinked="0"/>
              <c:spPr/>
              <c:txPr>
                <a:bodyPr/>
                <a:lstStyle/>
                <a:p>
                  <a:pPr>
                    <a:defRPr sz="800" b="0" i="0" u="none" strike="noStrike">
                      <a:solidFill>
                        <a:srgbClr val="0B0A12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6"/>
              <c:numFmt formatCode="0%" sourceLinked="0"/>
              <c:spPr/>
              <c:txPr>
                <a:bodyPr/>
                <a:lstStyle/>
                <a:p>
                  <a:pPr>
                    <a:defRPr sz="800" b="0" i="0" u="none" strike="noStrike">
                      <a:solidFill>
                        <a:srgbClr val="0B0A12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numFmt formatCode="0%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Sheet1!$A$2:$A$8</c:f>
              <c:strCache>
                <c:ptCount val="7"/>
                <c:pt idx="0">
                  <c:v>Ecosystem 30%</c:v>
                </c:pt>
                <c:pt idx="1">
                  <c:v>Liquidity 20%</c:v>
                </c:pt>
                <c:pt idx="2">
                  <c:v>Dev 15%</c:v>
                </c:pt>
                <c:pt idx="3">
                  <c:v>Treasury 10%</c:v>
                </c:pt>
                <c:pt idx="4">
                  <c:v>Marketing 10%</c:v>
                </c:pt>
                <c:pt idx="5">
                  <c:v>Team 10%</c:v>
                </c:pt>
                <c:pt idx="6">
                  <c:v>Advisors 5%</c:v>
                </c:pt>
              </c:strCache>
            </c:strRef>
          </c:cat>
          <c:val>
            <c:numRef>
              <c:f>Sheet1!$B$2:$B$8</c:f>
              <c:numCache>
                <c:ptCount val="7"/>
                <c:pt idx="0">
                  <c:v>30</c:v>
                </c:pt>
                <c:pt idx="1">
                  <c:v>20</c:v>
                </c:pt>
                <c:pt idx="2">
                  <c:v>15</c:v>
                </c:pt>
                <c:pt idx="3">
                  <c:v>10</c:v>
                </c:pt>
                <c:pt idx="4">
                  <c:v>10</c:v>
                </c:pt>
                <c:pt idx="5">
                  <c:v>10</c:v>
                </c:pt>
                <c:pt idx="6">
                  <c:v>5</c:v>
                </c:pt>
              </c:numCache>
            </c:numRef>
          </c:val>
        </c:ser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txPr>
        <a:bodyPr/>
        <a:lstStyle/>
        <a:p>
          <a:pPr>
            <a:defRPr sz="800">
              <a:solidFill>
                <a:srgbClr val="C4BFDA"/>
              </a:solidFill>
            </a:defRPr>
          </a:pPr>
          <a:endParaRPr lang="en-US"/>
        </a:p>
      </c:txPr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0A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0" cy="5143500"/>
          </a:xfrm>
          <a:prstGeom prst="line">
            <a:avLst/>
          </a:prstGeom>
          <a:noFill/>
          <a:ln w="6350">
            <a:solidFill>
              <a:srgbClr val="1C1929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914400" y="0"/>
            <a:ext cx="0" cy="5143500"/>
          </a:xfrm>
          <a:prstGeom prst="line">
            <a:avLst/>
          </a:prstGeom>
          <a:noFill/>
          <a:ln w="6350">
            <a:solidFill>
              <a:srgbClr val="1C1929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828800" y="0"/>
            <a:ext cx="0" cy="5143500"/>
          </a:xfrm>
          <a:prstGeom prst="line">
            <a:avLst/>
          </a:prstGeom>
          <a:noFill/>
          <a:ln w="6350">
            <a:solidFill>
              <a:srgbClr val="1C1929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2743200" y="0"/>
            <a:ext cx="0" cy="5143500"/>
          </a:xfrm>
          <a:prstGeom prst="line">
            <a:avLst/>
          </a:prstGeom>
          <a:noFill/>
          <a:ln w="6350">
            <a:solidFill>
              <a:srgbClr val="1C1929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657600" y="0"/>
            <a:ext cx="0" cy="5143500"/>
          </a:xfrm>
          <a:prstGeom prst="line">
            <a:avLst/>
          </a:prstGeom>
          <a:noFill/>
          <a:ln w="6350">
            <a:solidFill>
              <a:srgbClr val="1C1929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4572000" y="0"/>
            <a:ext cx="0" cy="5143500"/>
          </a:xfrm>
          <a:prstGeom prst="line">
            <a:avLst/>
          </a:prstGeom>
          <a:noFill/>
          <a:ln w="6350">
            <a:solidFill>
              <a:srgbClr val="1C1929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5486400" y="0"/>
            <a:ext cx="0" cy="5143500"/>
          </a:xfrm>
          <a:prstGeom prst="line">
            <a:avLst/>
          </a:prstGeom>
          <a:noFill/>
          <a:ln w="6350">
            <a:solidFill>
              <a:srgbClr val="1C1929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6400800" y="0"/>
            <a:ext cx="0" cy="5143500"/>
          </a:xfrm>
          <a:prstGeom prst="line">
            <a:avLst/>
          </a:prstGeom>
          <a:noFill/>
          <a:ln w="6350">
            <a:solidFill>
              <a:srgbClr val="1C1929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0" y="0"/>
            <a:ext cx="0" cy="5143500"/>
          </a:xfrm>
          <a:prstGeom prst="line">
            <a:avLst/>
          </a:prstGeom>
          <a:noFill/>
          <a:ln w="6350">
            <a:solidFill>
              <a:srgbClr val="1C1929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8229600" y="0"/>
            <a:ext cx="0" cy="5143500"/>
          </a:xfrm>
          <a:prstGeom prst="line">
            <a:avLst/>
          </a:prstGeom>
          <a:noFill/>
          <a:ln w="6350">
            <a:solidFill>
              <a:srgbClr val="1C1929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9144000" y="0"/>
            <a:ext cx="0" cy="5143500"/>
          </a:xfrm>
          <a:prstGeom prst="line">
            <a:avLst/>
          </a:prstGeom>
          <a:noFill/>
          <a:ln w="6350">
            <a:solidFill>
              <a:srgbClr val="1C1929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0" y="0"/>
            <a:ext cx="9144000" cy="0"/>
          </a:xfrm>
          <a:prstGeom prst="line">
            <a:avLst/>
          </a:prstGeom>
          <a:noFill/>
          <a:ln w="6350">
            <a:solidFill>
              <a:srgbClr val="1C1929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0" y="822960"/>
            <a:ext cx="9144000" cy="0"/>
          </a:xfrm>
          <a:prstGeom prst="line">
            <a:avLst/>
          </a:prstGeom>
          <a:noFill/>
          <a:ln w="6350">
            <a:solidFill>
              <a:srgbClr val="1C1929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0" y="1645920"/>
            <a:ext cx="9144000" cy="0"/>
          </a:xfrm>
          <a:prstGeom prst="line">
            <a:avLst/>
          </a:prstGeom>
          <a:noFill/>
          <a:ln w="6350">
            <a:solidFill>
              <a:srgbClr val="1C1929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0" y="2468880"/>
            <a:ext cx="9144000" cy="0"/>
          </a:xfrm>
          <a:prstGeom prst="line">
            <a:avLst/>
          </a:prstGeom>
          <a:noFill/>
          <a:ln w="6350">
            <a:solidFill>
              <a:srgbClr val="1C1929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0" y="3291840"/>
            <a:ext cx="9144000" cy="0"/>
          </a:xfrm>
          <a:prstGeom prst="line">
            <a:avLst/>
          </a:prstGeom>
          <a:noFill/>
          <a:ln w="6350">
            <a:solidFill>
              <a:srgbClr val="1C1929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0" y="4114800"/>
            <a:ext cx="9144000" cy="0"/>
          </a:xfrm>
          <a:prstGeom prst="line">
            <a:avLst/>
          </a:prstGeom>
          <a:noFill/>
          <a:ln w="6350">
            <a:solidFill>
              <a:srgbClr val="1C1929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0" y="4937760"/>
            <a:ext cx="9144000" cy="0"/>
          </a:xfrm>
          <a:prstGeom prst="line">
            <a:avLst/>
          </a:prstGeom>
          <a:noFill/>
          <a:ln w="6350">
            <a:solidFill>
              <a:srgbClr val="1C1929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5029200" y="-914400"/>
            <a:ext cx="4572000" cy="4572000"/>
          </a:xfrm>
          <a:prstGeom prst="ellipse">
            <a:avLst/>
          </a:prstGeom>
          <a:solidFill>
            <a:srgbClr val="6C3CE1">
              <a:alpha val="15000"/>
            </a:srgbClr>
          </a:solidFill>
          <a:ln w="12700">
            <a:solidFill>
              <a:srgbClr val="6C3CE1">
                <a:alpha val="15000"/>
              </a:srgbClr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548640" y="1097280"/>
            <a:ext cx="457200" cy="457200"/>
          </a:xfrm>
          <a:prstGeom prst="roundRect">
            <a:avLst>
              <a:gd name="adj" fmla="val 10000"/>
            </a:avLst>
          </a:prstGeom>
          <a:solidFill>
            <a:srgbClr val="C8FF00"/>
          </a:solidFill>
          <a:ln w="12700">
            <a:solidFill>
              <a:srgbClr val="C8FF0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48640" y="10515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000000"/>
                </a:solidFill>
              </a:rPr>
              <a:t>🔒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548640" y="17373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8B85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CORAAIVAULT  ·  PITCHDECK  ·  2025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502920" y="2057400"/>
            <a:ext cx="45720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F2F0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LOCK.</a:t>
            </a:r>
            <a:endParaRPr lang="en-US" sz="7200" dirty="0"/>
          </a:p>
        </p:txBody>
      </p:sp>
      <p:sp>
        <p:nvSpPr>
          <p:cNvPr id="25" name="Text 23"/>
          <p:cNvSpPr/>
          <p:nvPr/>
        </p:nvSpPr>
        <p:spPr>
          <a:xfrm>
            <a:off x="502920" y="2834640"/>
            <a:ext cx="45720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C8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PROVE.</a:t>
            </a:r>
            <a:endParaRPr lang="en-US" sz="7200" dirty="0"/>
          </a:p>
        </p:txBody>
      </p:sp>
      <p:sp>
        <p:nvSpPr>
          <p:cNvPr id="26" name="Text 24"/>
          <p:cNvSpPr/>
          <p:nvPr/>
        </p:nvSpPr>
        <p:spPr>
          <a:xfrm>
            <a:off x="548640" y="3977640"/>
            <a:ext cx="5029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4BFD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Token &amp; Liquidity Locking on BNB Chain</a:t>
            </a:r>
            <a:endParaRPr lang="en-US" sz="1300" dirty="0"/>
          </a:p>
        </p:txBody>
      </p:sp>
      <p:sp>
        <p:nvSpPr>
          <p:cNvPr id="27" name="Shape 25"/>
          <p:cNvSpPr/>
          <p:nvPr/>
        </p:nvSpPr>
        <p:spPr>
          <a:xfrm>
            <a:off x="548640" y="4434840"/>
            <a:ext cx="1737360" cy="594360"/>
          </a:xfrm>
          <a:prstGeom prst="roundRect">
            <a:avLst>
              <a:gd name="adj" fmla="val 9231"/>
            </a:avLst>
          </a:prstGeom>
          <a:solidFill>
            <a:srgbClr val="1C1929"/>
          </a:solidFill>
          <a:ln w="12700">
            <a:solidFill>
              <a:srgbClr val="241F3A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548640" y="4453128"/>
            <a:ext cx="1737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C8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$0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548640" y="4709160"/>
            <a:ext cx="17373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spc="150" kern="0" dirty="0">
                <a:solidFill>
                  <a:srgbClr val="8B85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RUGGED</a:t>
            </a:r>
            <a:endParaRPr lang="en-US" sz="700" dirty="0"/>
          </a:p>
        </p:txBody>
      </p:sp>
      <p:sp>
        <p:nvSpPr>
          <p:cNvPr id="30" name="Shape 28"/>
          <p:cNvSpPr/>
          <p:nvPr/>
        </p:nvSpPr>
        <p:spPr>
          <a:xfrm>
            <a:off x="2560320" y="4434840"/>
            <a:ext cx="1737360" cy="594360"/>
          </a:xfrm>
          <a:prstGeom prst="roundRect">
            <a:avLst>
              <a:gd name="adj" fmla="val 9231"/>
            </a:avLst>
          </a:prstGeom>
          <a:solidFill>
            <a:srgbClr val="1C1929"/>
          </a:solidFill>
          <a:ln w="12700">
            <a:solidFill>
              <a:srgbClr val="241F3A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2560320" y="4453128"/>
            <a:ext cx="1737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C8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</a:t>
            </a:r>
            <a:endParaRPr lang="en-US" sz="1400" dirty="0"/>
          </a:p>
        </p:txBody>
      </p:sp>
      <p:sp>
        <p:nvSpPr>
          <p:cNvPr id="32" name="Text 30"/>
          <p:cNvSpPr/>
          <p:nvPr/>
        </p:nvSpPr>
        <p:spPr>
          <a:xfrm>
            <a:off x="2560320" y="4709160"/>
            <a:ext cx="17373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spc="150" kern="0" dirty="0">
                <a:solidFill>
                  <a:srgbClr val="8B85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ADMIN KEYS</a:t>
            </a:r>
            <a:endParaRPr lang="en-US" sz="700" dirty="0"/>
          </a:p>
        </p:txBody>
      </p:sp>
      <p:sp>
        <p:nvSpPr>
          <p:cNvPr id="33" name="Shape 31"/>
          <p:cNvSpPr/>
          <p:nvPr/>
        </p:nvSpPr>
        <p:spPr>
          <a:xfrm>
            <a:off x="4572000" y="4434840"/>
            <a:ext cx="1737360" cy="594360"/>
          </a:xfrm>
          <a:prstGeom prst="roundRect">
            <a:avLst>
              <a:gd name="adj" fmla="val 9231"/>
            </a:avLst>
          </a:prstGeom>
          <a:solidFill>
            <a:srgbClr val="1C1929"/>
          </a:solidFill>
          <a:ln w="12700">
            <a:solidFill>
              <a:srgbClr val="241F3A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4572000" y="4453128"/>
            <a:ext cx="1737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C8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BSC</a:t>
            </a:r>
            <a:endParaRPr lang="en-US" sz="1400" dirty="0"/>
          </a:p>
        </p:txBody>
      </p:sp>
      <p:sp>
        <p:nvSpPr>
          <p:cNvPr id="35" name="Text 33"/>
          <p:cNvSpPr/>
          <p:nvPr/>
        </p:nvSpPr>
        <p:spPr>
          <a:xfrm>
            <a:off x="4572000" y="4709160"/>
            <a:ext cx="17373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spc="150" kern="0" dirty="0">
                <a:solidFill>
                  <a:srgbClr val="8B85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LIVE NOW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B0A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400800" y="-1828800"/>
            <a:ext cx="5486400" cy="5486400"/>
          </a:xfrm>
          <a:prstGeom prst="ellipse">
            <a:avLst/>
          </a:prstGeom>
          <a:solidFill>
            <a:srgbClr val="FF5733">
              <a:alpha val="10000"/>
            </a:srgbClr>
          </a:solidFill>
          <a:ln w="12700">
            <a:solidFill>
              <a:srgbClr val="FF5733">
                <a:alpha val="1000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36576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FF57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PROBLEM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502920" y="685800"/>
            <a:ext cx="77724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57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$3 Billion </a:t>
            </a:r>
            <a:pPr indent="0" marL="0">
              <a:buNone/>
            </a:pPr>
            <a:r>
              <a:rPr lang="en-US" sz="2800" dirty="0">
                <a:solidFill>
                  <a:srgbClr val="F2F0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lost to rug pulls in 2023 alone.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502920" y="1691640"/>
            <a:ext cx="3840480" cy="1280160"/>
          </a:xfrm>
          <a:prstGeom prst="roundRect">
            <a:avLst>
              <a:gd name="adj" fmla="val 7143"/>
            </a:avLst>
          </a:prstGeom>
          <a:solidFill>
            <a:srgbClr val="13111F"/>
          </a:solidFill>
          <a:ln w="12700">
            <a:solidFill>
              <a:srgbClr val="241F3A"/>
            </a:solidFill>
            <a:prstDash val="solid"/>
          </a:ln>
          <a:effectLst>
            <a:outerShdw sx="100000" sy="100000" kx="0" ky="0" algn="bl" rotWithShape="0" blurRad="101600" dist="25400" dir="2700000">
              <a:srgbClr val="000000">
                <a:alpha val="18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640080" y="182880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💸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1143000" y="1828800"/>
            <a:ext cx="3017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2F0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Rug Pulls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640080" y="2240280"/>
            <a:ext cx="35204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B85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Teams raise capital, lock nothing, drain liquidity and disappear overnight.</a:t>
            </a:r>
            <a:endParaRPr lang="en-US" sz="950" dirty="0"/>
          </a:p>
        </p:txBody>
      </p:sp>
      <p:sp>
        <p:nvSpPr>
          <p:cNvPr id="9" name="Shape 7"/>
          <p:cNvSpPr/>
          <p:nvPr/>
        </p:nvSpPr>
        <p:spPr>
          <a:xfrm>
            <a:off x="4663440" y="1691640"/>
            <a:ext cx="3840480" cy="1280160"/>
          </a:xfrm>
          <a:prstGeom prst="roundRect">
            <a:avLst>
              <a:gd name="adj" fmla="val 7143"/>
            </a:avLst>
          </a:prstGeom>
          <a:solidFill>
            <a:srgbClr val="13111F"/>
          </a:solidFill>
          <a:ln w="12700">
            <a:solidFill>
              <a:srgbClr val="241F3A"/>
            </a:solidFill>
            <a:prstDash val="solid"/>
          </a:ln>
          <a:effectLst>
            <a:outerShdw sx="100000" sy="100000" kx="0" ky="0" algn="bl" rotWithShape="0" blurRad="101600" dist="25400" dir="2700000">
              <a:srgbClr val="000000">
                <a:alpha val="1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800600" y="182880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🎭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5303520" y="1828800"/>
            <a:ext cx="3017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2F0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Fake Locks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800600" y="2240280"/>
            <a:ext cx="35204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B85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Projects claim to lock via screenshots. Without immutable records, investors can't verify truth.</a:t>
            </a:r>
            <a:endParaRPr lang="en-US" sz="950" dirty="0"/>
          </a:p>
        </p:txBody>
      </p:sp>
      <p:sp>
        <p:nvSpPr>
          <p:cNvPr id="13" name="Shape 11"/>
          <p:cNvSpPr/>
          <p:nvPr/>
        </p:nvSpPr>
        <p:spPr>
          <a:xfrm>
            <a:off x="502920" y="3154680"/>
            <a:ext cx="3840480" cy="1280160"/>
          </a:xfrm>
          <a:prstGeom prst="roundRect">
            <a:avLst>
              <a:gd name="adj" fmla="val 7143"/>
            </a:avLst>
          </a:prstGeom>
          <a:solidFill>
            <a:srgbClr val="13111F"/>
          </a:solidFill>
          <a:ln w="12700">
            <a:solidFill>
              <a:srgbClr val="241F3A"/>
            </a:solidFill>
            <a:prstDash val="solid"/>
          </a:ln>
          <a:effectLst>
            <a:outerShdw sx="100000" sy="100000" kx="0" ky="0" algn="bl" rotWithShape="0" blurRad="101600" dist="25400" dir="2700000">
              <a:srgbClr val="000000">
                <a:alpha val="18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640080" y="329184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👁️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1143000" y="3291840"/>
            <a:ext cx="3017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2F0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Hidden Wallets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40080" y="3703320"/>
            <a:ext cx="35204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B85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Team wallets dump on retail at launch. Price collapses. Community destroyed.</a:t>
            </a:r>
            <a:endParaRPr lang="en-US" sz="950" dirty="0"/>
          </a:p>
        </p:txBody>
      </p:sp>
      <p:sp>
        <p:nvSpPr>
          <p:cNvPr id="17" name="Shape 15"/>
          <p:cNvSpPr/>
          <p:nvPr/>
        </p:nvSpPr>
        <p:spPr>
          <a:xfrm>
            <a:off x="4663440" y="3154680"/>
            <a:ext cx="3840480" cy="1280160"/>
          </a:xfrm>
          <a:prstGeom prst="roundRect">
            <a:avLst>
              <a:gd name="adj" fmla="val 7143"/>
            </a:avLst>
          </a:prstGeom>
          <a:solidFill>
            <a:srgbClr val="13111F"/>
          </a:solidFill>
          <a:ln w="12700">
            <a:solidFill>
              <a:srgbClr val="241F3A"/>
            </a:solidFill>
            <a:prstDash val="solid"/>
          </a:ln>
          <a:effectLst>
            <a:outerShdw sx="100000" sy="100000" kx="0" ky="0" algn="bl" rotWithShape="0" blurRad="101600" dist="25400" dir="2700000">
              <a:srgbClr val="000000">
                <a:alpha val="18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800600" y="329184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🔍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5303520" y="3291840"/>
            <a:ext cx="3017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2F0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Standard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4800600" y="3703320"/>
            <a:ext cx="35204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B85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universal way to verify commitments. Most investors lack skills to check manually.</a:t>
            </a:r>
            <a:endParaRPr lang="en-US" sz="9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B0A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914400" y="-914400"/>
            <a:ext cx="4572000" cy="4572000"/>
          </a:xfrm>
          <a:prstGeom prst="ellipse">
            <a:avLst/>
          </a:prstGeom>
          <a:solidFill>
            <a:srgbClr val="7B6FE8">
              <a:alpha val="12000"/>
            </a:srgbClr>
          </a:solidFill>
          <a:ln w="12700">
            <a:solidFill>
              <a:srgbClr val="7B6FE8">
                <a:alpha val="1200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36576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C8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SOLUTION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502920" y="68580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2F0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Proof, not promises.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502920" y="141732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4BFD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CoraAiVault replaces promises with immutable on-chain records. Smart contracts hold tokens nobody — including us — can access before the unlock date.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502920" y="2194560"/>
            <a:ext cx="2651760" cy="2651760"/>
          </a:xfrm>
          <a:prstGeom prst="roundRect">
            <a:avLst>
              <a:gd name="adj" fmla="val 3448"/>
            </a:avLst>
          </a:prstGeom>
          <a:solidFill>
            <a:srgbClr val="13111F"/>
          </a:solidFill>
          <a:ln w="12700">
            <a:solidFill>
              <a:srgbClr val="241F3A"/>
            </a:solidFill>
            <a:prstDash val="solid"/>
          </a:ln>
          <a:effectLst>
            <a:outerShdw sx="100000" sy="100000" kx="0" ky="0" algn="bl" rotWithShape="0" blurRad="101600" dist="25400" dir="2700000">
              <a:srgbClr val="000000">
                <a:alpha val="18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502920" y="2331720"/>
            <a:ext cx="2651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🔒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640080" y="2834640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C8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Immutable Locking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640080" y="3291840"/>
            <a:ext cx="23774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85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Once locked, tokens cannot be moved by anyone until the unlock date. No admin override. No backdoor. The code is the contract.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3383280" y="2194560"/>
            <a:ext cx="2651760" cy="2651760"/>
          </a:xfrm>
          <a:prstGeom prst="roundRect">
            <a:avLst>
              <a:gd name="adj" fmla="val 3448"/>
            </a:avLst>
          </a:prstGeom>
          <a:solidFill>
            <a:srgbClr val="13111F"/>
          </a:solidFill>
          <a:ln w="12700">
            <a:solidFill>
              <a:srgbClr val="241F3A"/>
            </a:solidFill>
            <a:prstDash val="solid"/>
          </a:ln>
          <a:effectLst>
            <a:outerShdw sx="100000" sy="100000" kx="0" ky="0" algn="bl" rotWithShape="0" blurRad="101600" dist="25400" dir="2700000">
              <a:srgbClr val="000000">
                <a:alpha val="18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3383280" y="2331720"/>
            <a:ext cx="2651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🔍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3520440" y="2834640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C8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Full Transparency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3520440" y="3291840"/>
            <a:ext cx="23774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85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lock is publicly visible on BSCScan. Anyone searches any wallet to see what's locked and when it unlocks — in real time.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6263640" y="2194560"/>
            <a:ext cx="2651760" cy="2651760"/>
          </a:xfrm>
          <a:prstGeom prst="roundRect">
            <a:avLst>
              <a:gd name="adj" fmla="val 3448"/>
            </a:avLst>
          </a:prstGeom>
          <a:solidFill>
            <a:srgbClr val="13111F"/>
          </a:solidFill>
          <a:ln w="12700">
            <a:solidFill>
              <a:srgbClr val="241F3A"/>
            </a:solidFill>
            <a:prstDash val="solid"/>
          </a:ln>
          <a:effectLst>
            <a:outerShdw sx="100000" sy="100000" kx="0" ky="0" algn="bl" rotWithShape="0" blurRad="101600" dist="25400" dir="2700000">
              <a:srgbClr val="000000">
                <a:alpha val="18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6263640" y="2331720"/>
            <a:ext cx="2651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🤖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6400800" y="2834640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C8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Risk Scanner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6400800" y="3291840"/>
            <a:ext cx="23774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85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Built-in contract scanner flags dangerous functions. Mint functions, blacklists, honeypot patterns — detected before you invest a single token.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0A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C8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CORE FEATURES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502920" y="64008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2F0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Everything a project needs to earn trust.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02920" y="1463040"/>
            <a:ext cx="2606040" cy="1463040"/>
          </a:xfrm>
          <a:prstGeom prst="roundRect">
            <a:avLst>
              <a:gd name="adj" fmla="val 5000"/>
            </a:avLst>
          </a:prstGeom>
          <a:solidFill>
            <a:srgbClr val="13111F"/>
          </a:solidFill>
          <a:ln w="12700">
            <a:solidFill>
              <a:srgbClr val="241F3A"/>
            </a:solidFill>
            <a:prstDash val="solid"/>
          </a:ln>
          <a:effectLst>
            <a:outerShdw sx="100000" sy="100000" kx="0" ky="0" algn="bl" rotWithShape="0" blurRad="101600" dist="25400" dir="2700000">
              <a:srgbClr val="000000">
                <a:alpha val="1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502920" y="1572768"/>
            <a:ext cx="2606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🔒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612648" y="2011680"/>
            <a:ext cx="23774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C8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Token Locking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612648" y="2331720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85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Lock any BEP-20. Immutable.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3337560" y="1463040"/>
            <a:ext cx="2606040" cy="1463040"/>
          </a:xfrm>
          <a:prstGeom prst="roundRect">
            <a:avLst>
              <a:gd name="adj" fmla="val 5000"/>
            </a:avLst>
          </a:prstGeom>
          <a:solidFill>
            <a:srgbClr val="13111F"/>
          </a:solidFill>
          <a:ln w="12700">
            <a:solidFill>
              <a:srgbClr val="241F3A"/>
            </a:solidFill>
            <a:prstDash val="solid"/>
          </a:ln>
          <a:effectLst>
            <a:outerShdw sx="100000" sy="100000" kx="0" ky="0" algn="bl" rotWithShape="0" blurRad="101600" dist="25400" dir="2700000">
              <a:srgbClr val="000000">
                <a:alpha val="18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3337560" y="1572768"/>
            <a:ext cx="2606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💧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3447288" y="2011680"/>
            <a:ext cx="23774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C8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Liquidity Locking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3447288" y="2331720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85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Lock PancakeSwap LP tokens.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6172200" y="1463040"/>
            <a:ext cx="2606040" cy="1463040"/>
          </a:xfrm>
          <a:prstGeom prst="roundRect">
            <a:avLst>
              <a:gd name="adj" fmla="val 5000"/>
            </a:avLst>
          </a:prstGeom>
          <a:solidFill>
            <a:srgbClr val="13111F"/>
          </a:solidFill>
          <a:ln w="12700">
            <a:solidFill>
              <a:srgbClr val="241F3A"/>
            </a:solidFill>
            <a:prstDash val="solid"/>
          </a:ln>
          <a:effectLst>
            <a:outerShdw sx="100000" sy="100000" kx="0" ky="0" algn="bl" rotWithShape="0" blurRad="101600" dist="25400" dir="2700000">
              <a:srgbClr val="000000">
                <a:alpha val="18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6172200" y="1572768"/>
            <a:ext cx="2606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📅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6281928" y="2011680"/>
            <a:ext cx="23774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C8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Vesting Engine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6281928" y="2331720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85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Multi-tranche with cliff periods.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502920" y="3108960"/>
            <a:ext cx="2606040" cy="1463040"/>
          </a:xfrm>
          <a:prstGeom prst="roundRect">
            <a:avLst>
              <a:gd name="adj" fmla="val 5000"/>
            </a:avLst>
          </a:prstGeom>
          <a:solidFill>
            <a:srgbClr val="13111F"/>
          </a:solidFill>
          <a:ln w="12700">
            <a:solidFill>
              <a:srgbClr val="241F3A"/>
            </a:solidFill>
            <a:prstDash val="solid"/>
          </a:ln>
          <a:effectLst>
            <a:outerShdw sx="100000" sy="100000" kx="0" ky="0" algn="bl" rotWithShape="0" blurRad="101600" dist="25400" dir="2700000">
              <a:srgbClr val="000000">
                <a:alpha val="18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502920" y="3218688"/>
            <a:ext cx="2606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🤖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612648" y="3657600"/>
            <a:ext cx="23774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C8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Contract Scanner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612648" y="3977640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85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Instant risk score on any token.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3337560" y="3108960"/>
            <a:ext cx="2606040" cy="1463040"/>
          </a:xfrm>
          <a:prstGeom prst="roundRect">
            <a:avLst>
              <a:gd name="adj" fmla="val 5000"/>
            </a:avLst>
          </a:prstGeom>
          <a:solidFill>
            <a:srgbClr val="13111F"/>
          </a:solidFill>
          <a:ln w="12700">
            <a:solidFill>
              <a:srgbClr val="241F3A"/>
            </a:solidFill>
            <a:prstDash val="solid"/>
          </a:ln>
          <a:effectLst>
            <a:outerShdw sx="100000" sy="100000" kx="0" ky="0" algn="bl" rotWithShape="0" blurRad="101600" dist="25400" dir="2700000">
              <a:srgbClr val="000000">
                <a:alpha val="18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3337560" y="3218688"/>
            <a:ext cx="2606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🔍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3447288" y="3657600"/>
            <a:ext cx="23774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C8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Public Explorer</a:t>
            </a:r>
            <a:endParaRPr lang="en-US" sz="1050" dirty="0"/>
          </a:p>
        </p:txBody>
      </p:sp>
      <p:sp>
        <p:nvSpPr>
          <p:cNvPr id="23" name="Text 21"/>
          <p:cNvSpPr/>
          <p:nvPr/>
        </p:nvSpPr>
        <p:spPr>
          <a:xfrm>
            <a:off x="3447288" y="3977640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85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Search any wallet, see all locks.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6172200" y="3108960"/>
            <a:ext cx="2606040" cy="1463040"/>
          </a:xfrm>
          <a:prstGeom prst="roundRect">
            <a:avLst>
              <a:gd name="adj" fmla="val 5000"/>
            </a:avLst>
          </a:prstGeom>
          <a:solidFill>
            <a:srgbClr val="13111F"/>
          </a:solidFill>
          <a:ln w="12700">
            <a:solidFill>
              <a:srgbClr val="241F3A"/>
            </a:solidFill>
            <a:prstDash val="solid"/>
          </a:ln>
          <a:effectLst>
            <a:outerShdw sx="100000" sy="100000" kx="0" ky="0" algn="bl" rotWithShape="0" blurRad="101600" dist="25400" dir="2700000">
              <a:srgbClr val="000000">
                <a:alpha val="18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172200" y="3218688"/>
            <a:ext cx="2606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📜</a:t>
            </a:r>
            <a:endParaRPr lang="en-US" sz="1800" dirty="0"/>
          </a:p>
        </p:txBody>
      </p:sp>
      <p:sp>
        <p:nvSpPr>
          <p:cNvPr id="26" name="Text 24"/>
          <p:cNvSpPr/>
          <p:nvPr/>
        </p:nvSpPr>
        <p:spPr>
          <a:xfrm>
            <a:off x="6281928" y="3657600"/>
            <a:ext cx="23774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C8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Lock Certificates</a:t>
            </a:r>
            <a:endParaRPr lang="en-US" sz="1050" dirty="0"/>
          </a:p>
        </p:txBody>
      </p:sp>
      <p:sp>
        <p:nvSpPr>
          <p:cNvPr id="27" name="Text 25"/>
          <p:cNvSpPr/>
          <p:nvPr/>
        </p:nvSpPr>
        <p:spPr>
          <a:xfrm>
            <a:off x="6281928" y="3977640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85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Shareable proof for investors.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B0A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C8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TOKENOMICS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502920" y="621792"/>
            <a:ext cx="4572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2F0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$CORA Token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502920" y="1371600"/>
            <a:ext cx="1920240" cy="777240"/>
          </a:xfrm>
          <a:prstGeom prst="roundRect">
            <a:avLst>
              <a:gd name="adj" fmla="val 9412"/>
            </a:avLst>
          </a:prstGeom>
          <a:solidFill>
            <a:srgbClr val="1C1929"/>
          </a:solidFill>
          <a:ln w="12700">
            <a:solidFill>
              <a:srgbClr val="241F3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1417320"/>
            <a:ext cx="1920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C8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5,000,000,000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502920" y="1764792"/>
            <a:ext cx="1920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spc="100" kern="0" dirty="0">
                <a:solidFill>
                  <a:srgbClr val="8B85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TOTAL SUPPLY</a:t>
            </a:r>
            <a:endParaRPr lang="en-US" sz="700" dirty="0"/>
          </a:p>
        </p:txBody>
      </p:sp>
      <p:sp>
        <p:nvSpPr>
          <p:cNvPr id="7" name="Shape 5"/>
          <p:cNvSpPr/>
          <p:nvPr/>
        </p:nvSpPr>
        <p:spPr>
          <a:xfrm>
            <a:off x="2651760" y="1371600"/>
            <a:ext cx="1920240" cy="777240"/>
          </a:xfrm>
          <a:prstGeom prst="roundRect">
            <a:avLst>
              <a:gd name="adj" fmla="val 9412"/>
            </a:avLst>
          </a:prstGeom>
          <a:solidFill>
            <a:srgbClr val="1C1929"/>
          </a:solidFill>
          <a:ln w="12700">
            <a:solidFill>
              <a:srgbClr val="241F3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651760" y="1417320"/>
            <a:ext cx="1920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C8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BEP-20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2651760" y="1764792"/>
            <a:ext cx="1920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spc="100" kern="0" dirty="0">
                <a:solidFill>
                  <a:srgbClr val="8B85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STANDARD</a:t>
            </a:r>
            <a:endParaRPr lang="en-US" sz="700" dirty="0"/>
          </a:p>
        </p:txBody>
      </p:sp>
      <p:sp>
        <p:nvSpPr>
          <p:cNvPr id="10" name="Shape 8"/>
          <p:cNvSpPr/>
          <p:nvPr/>
        </p:nvSpPr>
        <p:spPr>
          <a:xfrm>
            <a:off x="4800600" y="1371600"/>
            <a:ext cx="1920240" cy="777240"/>
          </a:xfrm>
          <a:prstGeom prst="roundRect">
            <a:avLst>
              <a:gd name="adj" fmla="val 9412"/>
            </a:avLst>
          </a:prstGeom>
          <a:solidFill>
            <a:srgbClr val="1C1929"/>
          </a:solidFill>
          <a:ln w="12700">
            <a:solidFill>
              <a:srgbClr val="241F3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800600" y="1417320"/>
            <a:ext cx="1920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C8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BSC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4800600" y="1764792"/>
            <a:ext cx="1920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spc="100" kern="0" dirty="0">
                <a:solidFill>
                  <a:srgbClr val="8B85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BLOCKCHAIN</a:t>
            </a:r>
            <a:endParaRPr lang="en-US" sz="700" dirty="0"/>
          </a:p>
        </p:txBody>
      </p:sp>
      <p:sp>
        <p:nvSpPr>
          <p:cNvPr id="13" name="Shape 11"/>
          <p:cNvSpPr/>
          <p:nvPr/>
        </p:nvSpPr>
        <p:spPr>
          <a:xfrm>
            <a:off x="6949440" y="1371600"/>
            <a:ext cx="1920240" cy="777240"/>
          </a:xfrm>
          <a:prstGeom prst="roundRect">
            <a:avLst>
              <a:gd name="adj" fmla="val 9412"/>
            </a:avLst>
          </a:prstGeom>
          <a:solidFill>
            <a:srgbClr val="1C1929"/>
          </a:solidFill>
          <a:ln w="12700">
            <a:solidFill>
              <a:srgbClr val="241F3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949440" y="1417320"/>
            <a:ext cx="1920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C8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FIXED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6949440" y="1764792"/>
            <a:ext cx="1920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spc="100" kern="0" dirty="0">
                <a:solidFill>
                  <a:srgbClr val="8B85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INFLATION</a:t>
            </a:r>
            <a:endParaRPr lang="en-US" sz="700" dirty="0"/>
          </a:p>
        </p:txBody>
      </p:sp>
      <p:graphicFrame>
        <p:nvGraphicFramePr>
          <p:cNvPr id="16" name="Chart 0" descr=""/>
          <p:cNvGraphicFramePr/>
          <p:nvPr/>
        </p:nvGraphicFramePr>
        <p:xfrm>
          <a:off x="274320" y="2286000"/>
          <a:ext cx="3840480" cy="265176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17" name="Text 14"/>
          <p:cNvSpPr/>
          <p:nvPr/>
        </p:nvSpPr>
        <p:spPr>
          <a:xfrm>
            <a:off x="4572000" y="2286000"/>
            <a:ext cx="4114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2F0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Token Utility</a:t>
            </a:r>
            <a:endParaRPr lang="en-US" sz="1300" dirty="0"/>
          </a:p>
        </p:txBody>
      </p:sp>
      <p:sp>
        <p:nvSpPr>
          <p:cNvPr id="18" name="Shape 15"/>
          <p:cNvSpPr/>
          <p:nvPr/>
        </p:nvSpPr>
        <p:spPr>
          <a:xfrm>
            <a:off x="4572000" y="2788920"/>
            <a:ext cx="164592" cy="164592"/>
          </a:xfrm>
          <a:prstGeom prst="ellipse">
            <a:avLst/>
          </a:prstGeom>
          <a:solidFill>
            <a:srgbClr val="C8FF00"/>
          </a:solidFill>
          <a:ln w="12700">
            <a:solidFill>
              <a:srgbClr val="C8FF00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4828032" y="2743200"/>
            <a:ext cx="3840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4BFD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Fee discounts for holders</a:t>
            </a:r>
            <a:endParaRPr lang="en-US" sz="1000" dirty="0"/>
          </a:p>
        </p:txBody>
      </p:sp>
      <p:sp>
        <p:nvSpPr>
          <p:cNvPr id="20" name="Shape 17"/>
          <p:cNvSpPr/>
          <p:nvPr/>
        </p:nvSpPr>
        <p:spPr>
          <a:xfrm>
            <a:off x="4572000" y="3209544"/>
            <a:ext cx="164592" cy="164592"/>
          </a:xfrm>
          <a:prstGeom prst="ellipse">
            <a:avLst/>
          </a:prstGeom>
          <a:solidFill>
            <a:srgbClr val="C8FF00"/>
          </a:solidFill>
          <a:ln w="12700">
            <a:solidFill>
              <a:srgbClr val="C8FF00"/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4828032" y="3163824"/>
            <a:ext cx="3840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4BFD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Governance voting rights</a:t>
            </a:r>
            <a:endParaRPr lang="en-US" sz="1000" dirty="0"/>
          </a:p>
        </p:txBody>
      </p:sp>
      <p:sp>
        <p:nvSpPr>
          <p:cNvPr id="22" name="Shape 19"/>
          <p:cNvSpPr/>
          <p:nvPr/>
        </p:nvSpPr>
        <p:spPr>
          <a:xfrm>
            <a:off x="4572000" y="3630168"/>
            <a:ext cx="164592" cy="164592"/>
          </a:xfrm>
          <a:prstGeom prst="ellipse">
            <a:avLst/>
          </a:prstGeom>
          <a:solidFill>
            <a:srgbClr val="C8FF00"/>
          </a:solidFill>
          <a:ln w="12700">
            <a:solidFill>
              <a:srgbClr val="C8FF00"/>
            </a:solidFill>
            <a:prstDash val="solid"/>
          </a:ln>
        </p:spPr>
      </p:sp>
      <p:sp>
        <p:nvSpPr>
          <p:cNvPr id="23" name="Text 20"/>
          <p:cNvSpPr/>
          <p:nvPr/>
        </p:nvSpPr>
        <p:spPr>
          <a:xfrm>
            <a:off x="4828032" y="3584448"/>
            <a:ext cx="3840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4BFD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security premium access</a:t>
            </a:r>
            <a:endParaRPr lang="en-US" sz="1000" dirty="0"/>
          </a:p>
        </p:txBody>
      </p:sp>
      <p:sp>
        <p:nvSpPr>
          <p:cNvPr id="24" name="Shape 21"/>
          <p:cNvSpPr/>
          <p:nvPr/>
        </p:nvSpPr>
        <p:spPr>
          <a:xfrm>
            <a:off x="4572000" y="4050792"/>
            <a:ext cx="164592" cy="164592"/>
          </a:xfrm>
          <a:prstGeom prst="ellipse">
            <a:avLst/>
          </a:prstGeom>
          <a:solidFill>
            <a:srgbClr val="C8FF00"/>
          </a:solidFill>
          <a:ln w="12700">
            <a:solidFill>
              <a:srgbClr val="C8FF00"/>
            </a:solidFill>
            <a:prstDash val="solid"/>
          </a:ln>
        </p:spPr>
      </p:sp>
      <p:sp>
        <p:nvSpPr>
          <p:cNvPr id="25" name="Text 22"/>
          <p:cNvSpPr/>
          <p:nvPr/>
        </p:nvSpPr>
        <p:spPr>
          <a:xfrm>
            <a:off x="4828032" y="4005072"/>
            <a:ext cx="3840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4BFD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Staking rewards from fees</a:t>
            </a:r>
            <a:endParaRPr lang="en-US" sz="1000" dirty="0"/>
          </a:p>
        </p:txBody>
      </p:sp>
      <p:sp>
        <p:nvSpPr>
          <p:cNvPr id="26" name="Shape 23"/>
          <p:cNvSpPr/>
          <p:nvPr/>
        </p:nvSpPr>
        <p:spPr>
          <a:xfrm>
            <a:off x="4572000" y="4471416"/>
            <a:ext cx="164592" cy="164592"/>
          </a:xfrm>
          <a:prstGeom prst="ellipse">
            <a:avLst/>
          </a:prstGeom>
          <a:solidFill>
            <a:srgbClr val="C8FF00"/>
          </a:solidFill>
          <a:ln w="12700">
            <a:solidFill>
              <a:srgbClr val="C8FF00"/>
            </a:solidFill>
            <a:prstDash val="solid"/>
          </a:ln>
        </p:spPr>
      </p:sp>
      <p:sp>
        <p:nvSpPr>
          <p:cNvPr id="27" name="Text 24"/>
          <p:cNvSpPr/>
          <p:nvPr/>
        </p:nvSpPr>
        <p:spPr>
          <a:xfrm>
            <a:off x="4828032" y="4425696"/>
            <a:ext cx="3840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4BFD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30% revenue → Buyback &amp; Burn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0A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C8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ROADMAP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502920" y="621792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2F0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Five phases. Phase one done.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02920" y="1828800"/>
            <a:ext cx="8138160" cy="0"/>
          </a:xfrm>
          <a:prstGeom prst="line">
            <a:avLst/>
          </a:prstGeom>
          <a:noFill/>
          <a:ln w="25400">
            <a:solidFill>
              <a:srgbClr val="241F3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960120" y="1627632"/>
            <a:ext cx="402336" cy="402336"/>
          </a:xfrm>
          <a:prstGeom prst="ellipse">
            <a:avLst/>
          </a:prstGeom>
          <a:solidFill>
            <a:srgbClr val="C8FF00"/>
          </a:solidFill>
          <a:ln w="12700">
            <a:solidFill>
              <a:srgbClr val="C8FF0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11480" y="1664208"/>
            <a:ext cx="1508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C8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411480" y="2148840"/>
            <a:ext cx="1508760" cy="2651760"/>
          </a:xfrm>
          <a:prstGeom prst="roundRect">
            <a:avLst>
              <a:gd name="adj" fmla="val 4848"/>
            </a:avLst>
          </a:prstGeom>
          <a:solidFill>
            <a:srgbClr val="13111F"/>
          </a:solidFill>
          <a:ln w="12700">
            <a:solidFill>
              <a:srgbClr val="241F3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84632" y="2240280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2F0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Foundation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484632" y="2633472"/>
            <a:ext cx="1371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50" kern="0" dirty="0">
                <a:solidFill>
                  <a:srgbClr val="C8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DONE</a:t>
            </a:r>
            <a:endParaRPr lang="en-US" sz="750" dirty="0"/>
          </a:p>
        </p:txBody>
      </p:sp>
      <p:sp>
        <p:nvSpPr>
          <p:cNvPr id="10" name="Text 8"/>
          <p:cNvSpPr/>
          <p:nvPr/>
        </p:nvSpPr>
        <p:spPr>
          <a:xfrm>
            <a:off x="484632" y="2926080"/>
            <a:ext cx="137160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85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Smart contract live · Token + LP locking · dApp · Scanner · Explorer · Certificates</a:t>
            </a:r>
            <a:endParaRPr lang="en-US" sz="800" dirty="0"/>
          </a:p>
        </p:txBody>
      </p:sp>
      <p:sp>
        <p:nvSpPr>
          <p:cNvPr id="11" name="Shape 9"/>
          <p:cNvSpPr/>
          <p:nvPr/>
        </p:nvSpPr>
        <p:spPr>
          <a:xfrm>
            <a:off x="2651760" y="1627632"/>
            <a:ext cx="402336" cy="402336"/>
          </a:xfrm>
          <a:prstGeom prst="ellipse">
            <a:avLst/>
          </a:prstGeom>
          <a:solidFill>
            <a:srgbClr val="00D4AA"/>
          </a:solidFill>
          <a:ln w="12700">
            <a:solidFill>
              <a:srgbClr val="00D4A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103120" y="1664208"/>
            <a:ext cx="1508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0D4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2103120" y="2148840"/>
            <a:ext cx="1508760" cy="2651760"/>
          </a:xfrm>
          <a:prstGeom prst="roundRect">
            <a:avLst>
              <a:gd name="adj" fmla="val 4848"/>
            </a:avLst>
          </a:prstGeom>
          <a:solidFill>
            <a:srgbClr val="13111F"/>
          </a:solidFill>
          <a:ln w="12700">
            <a:solidFill>
              <a:srgbClr val="241F3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2176272" y="2240280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2F0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Token &amp; Growth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2176272" y="2633472"/>
            <a:ext cx="1371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50" kern="0" dirty="0">
                <a:solidFill>
                  <a:srgbClr val="00D4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 PROGRESS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2176272" y="2926080"/>
            <a:ext cx="137160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85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$CORA launch · PancakeSwap · CoinGecko · CMC · Audit · 100 projects locked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343400" y="1627632"/>
            <a:ext cx="402336" cy="402336"/>
          </a:xfrm>
          <a:prstGeom prst="ellipse">
            <a:avLst/>
          </a:prstGeom>
          <a:solidFill>
            <a:srgbClr val="7B6FE8"/>
          </a:solidFill>
          <a:ln w="12700">
            <a:solidFill>
              <a:srgbClr val="7B6FE8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794760" y="1664208"/>
            <a:ext cx="1508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7B6F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3794760" y="2148840"/>
            <a:ext cx="1508760" cy="2651760"/>
          </a:xfrm>
          <a:prstGeom prst="roundRect">
            <a:avLst>
              <a:gd name="adj" fmla="val 4848"/>
            </a:avLst>
          </a:prstGeom>
          <a:solidFill>
            <a:srgbClr val="13111F"/>
          </a:solidFill>
          <a:ln w="12700">
            <a:solidFill>
              <a:srgbClr val="241F3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867912" y="2240280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2F0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Multi-Chain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3867912" y="2633472"/>
            <a:ext cx="1371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50" kern="0" dirty="0">
                <a:solidFill>
                  <a:srgbClr val="7B6F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Q3 2025</a:t>
            </a:r>
            <a:endParaRPr lang="en-US" sz="750" dirty="0"/>
          </a:p>
        </p:txBody>
      </p:sp>
      <p:sp>
        <p:nvSpPr>
          <p:cNvPr id="22" name="Text 20"/>
          <p:cNvSpPr/>
          <p:nvPr/>
        </p:nvSpPr>
        <p:spPr>
          <a:xfrm>
            <a:off x="3867912" y="2926080"/>
            <a:ext cx="137160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85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ETH · Base · Polygon · Arbitrum · Staking · Governance · Analytics</a:t>
            </a:r>
            <a:endParaRPr lang="en-US" sz="800" dirty="0"/>
          </a:p>
        </p:txBody>
      </p:sp>
      <p:sp>
        <p:nvSpPr>
          <p:cNvPr id="23" name="Shape 21"/>
          <p:cNvSpPr/>
          <p:nvPr/>
        </p:nvSpPr>
        <p:spPr>
          <a:xfrm>
            <a:off x="6035040" y="1627632"/>
            <a:ext cx="402336" cy="402336"/>
          </a:xfrm>
          <a:prstGeom prst="ellipse">
            <a:avLst/>
          </a:prstGeom>
          <a:solidFill>
            <a:srgbClr val="FFD166"/>
          </a:solidFill>
          <a:ln w="12700">
            <a:solidFill>
              <a:srgbClr val="FFD166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486400" y="1664208"/>
            <a:ext cx="1508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D1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5486400" y="2148840"/>
            <a:ext cx="1508760" cy="2651760"/>
          </a:xfrm>
          <a:prstGeom prst="roundRect">
            <a:avLst>
              <a:gd name="adj" fmla="val 4848"/>
            </a:avLst>
          </a:prstGeom>
          <a:solidFill>
            <a:srgbClr val="13111F"/>
          </a:solidFill>
          <a:ln w="12700">
            <a:solidFill>
              <a:srgbClr val="241F3A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559552" y="2240280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2F0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Layer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5559552" y="2633472"/>
            <a:ext cx="1371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50" kern="0" dirty="0">
                <a:solidFill>
                  <a:srgbClr val="FFD1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Q4 2025</a:t>
            </a:r>
            <a:endParaRPr lang="en-US" sz="750" dirty="0"/>
          </a:p>
        </p:txBody>
      </p:sp>
      <p:sp>
        <p:nvSpPr>
          <p:cNvPr id="28" name="Text 26"/>
          <p:cNvSpPr/>
          <p:nvPr/>
        </p:nvSpPr>
        <p:spPr>
          <a:xfrm>
            <a:off x="5559552" y="2926080"/>
            <a:ext cx="137160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85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Predictive risk scores · Real-time monitoring · Wallet alerts · Mobile app</a:t>
            </a:r>
            <a:endParaRPr lang="en-US" sz="800" dirty="0"/>
          </a:p>
        </p:txBody>
      </p:sp>
      <p:sp>
        <p:nvSpPr>
          <p:cNvPr id="29" name="Shape 27"/>
          <p:cNvSpPr/>
          <p:nvPr/>
        </p:nvSpPr>
        <p:spPr>
          <a:xfrm>
            <a:off x="7726680" y="1627632"/>
            <a:ext cx="402336" cy="402336"/>
          </a:xfrm>
          <a:prstGeom prst="ellipse">
            <a:avLst/>
          </a:prstGeom>
          <a:solidFill>
            <a:srgbClr val="8B85A8"/>
          </a:solidFill>
          <a:ln w="12700">
            <a:solidFill>
              <a:srgbClr val="8B85A8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7178040" y="1664208"/>
            <a:ext cx="1508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8B85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05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7178040" y="2148840"/>
            <a:ext cx="1508760" cy="2651760"/>
          </a:xfrm>
          <a:prstGeom prst="roundRect">
            <a:avLst>
              <a:gd name="adj" fmla="val 4848"/>
            </a:avLst>
          </a:prstGeom>
          <a:solidFill>
            <a:srgbClr val="13111F"/>
          </a:solidFill>
          <a:ln w="12700">
            <a:solidFill>
              <a:srgbClr val="241F3A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7251192" y="2240280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2F0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DeFi Infrastructure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7251192" y="2633472"/>
            <a:ext cx="1371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50" kern="0" dirty="0">
                <a:solidFill>
                  <a:srgbClr val="8B85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2026</a:t>
            </a:r>
            <a:endParaRPr lang="en-US" sz="750" dirty="0"/>
          </a:p>
        </p:txBody>
      </p:sp>
      <p:sp>
        <p:nvSpPr>
          <p:cNvPr id="34" name="Text 32"/>
          <p:cNvSpPr/>
          <p:nvPr/>
        </p:nvSpPr>
        <p:spPr>
          <a:xfrm>
            <a:off x="7251192" y="2926080"/>
            <a:ext cx="137160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B85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Solana · Institutional vaults · DAO tools · Tier-1 CEX · 100k locks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0A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C8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REVENUE MODEL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502920" y="621792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2F0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Real revenue from real usage.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02920" y="1508760"/>
            <a:ext cx="4023360" cy="1005840"/>
          </a:xfrm>
          <a:prstGeom prst="roundRect">
            <a:avLst>
              <a:gd name="adj" fmla="val 7273"/>
            </a:avLst>
          </a:prstGeom>
          <a:solidFill>
            <a:srgbClr val="13111F"/>
          </a:solidFill>
          <a:ln w="12700">
            <a:solidFill>
              <a:srgbClr val="241F3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12648" y="1764792"/>
            <a:ext cx="411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000000"/>
                </a:solidFill>
              </a:rPr>
              <a:t>🔒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97280" y="1600200"/>
            <a:ext cx="2377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F0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Vault Creation Fees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1097280" y="1965960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8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0.001 BNB / lock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4846320" y="1508760"/>
            <a:ext cx="4023360" cy="1005840"/>
          </a:xfrm>
          <a:prstGeom prst="roundRect">
            <a:avLst>
              <a:gd name="adj" fmla="val 7273"/>
            </a:avLst>
          </a:prstGeom>
          <a:solidFill>
            <a:srgbClr val="13111F"/>
          </a:solidFill>
          <a:ln w="12700">
            <a:solidFill>
              <a:srgbClr val="241F3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956048" y="1764792"/>
            <a:ext cx="411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000000"/>
                </a:solidFill>
              </a:rPr>
              <a:t>🤖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5440680" y="1600200"/>
            <a:ext cx="2377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F0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Subscriptions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5440680" y="1965960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8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$10–$50 / month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502920" y="2651760"/>
            <a:ext cx="4023360" cy="1005840"/>
          </a:xfrm>
          <a:prstGeom prst="roundRect">
            <a:avLst>
              <a:gd name="adj" fmla="val 7273"/>
            </a:avLst>
          </a:prstGeom>
          <a:solidFill>
            <a:srgbClr val="13111F"/>
          </a:solidFill>
          <a:ln w="12700">
            <a:solidFill>
              <a:srgbClr val="241F3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12648" y="2907792"/>
            <a:ext cx="411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000000"/>
                </a:solidFill>
              </a:rPr>
              <a:t>🏅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1097280" y="2743200"/>
            <a:ext cx="2377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F0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Verified Badges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1097280" y="3108960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8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$50–$200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846320" y="2651760"/>
            <a:ext cx="4023360" cy="1005840"/>
          </a:xfrm>
          <a:prstGeom prst="roundRect">
            <a:avLst>
              <a:gd name="adj" fmla="val 7273"/>
            </a:avLst>
          </a:prstGeom>
          <a:solidFill>
            <a:srgbClr val="13111F"/>
          </a:solidFill>
          <a:ln w="12700">
            <a:solidFill>
              <a:srgbClr val="241F3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956048" y="2907792"/>
            <a:ext cx="411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000000"/>
                </a:solidFill>
              </a:rPr>
              <a:t>🔌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5440680" y="2743200"/>
            <a:ext cx="2377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F0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API Access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5440680" y="3108960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8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$CORA stake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502920" y="3794760"/>
            <a:ext cx="4023360" cy="1005840"/>
          </a:xfrm>
          <a:prstGeom prst="roundRect">
            <a:avLst>
              <a:gd name="adj" fmla="val 7273"/>
            </a:avLst>
          </a:prstGeom>
          <a:solidFill>
            <a:srgbClr val="13111F"/>
          </a:solidFill>
          <a:ln w="12700">
            <a:solidFill>
              <a:srgbClr val="241F3A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12648" y="4050792"/>
            <a:ext cx="411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000000"/>
                </a:solidFill>
              </a:rPr>
              <a:t>⭐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1097280" y="3886200"/>
            <a:ext cx="2377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F0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Featured Listings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1097280" y="4251960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8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$100–$500/mo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4846320" y="3794760"/>
            <a:ext cx="4023360" cy="1005840"/>
          </a:xfrm>
          <a:prstGeom prst="roundRect">
            <a:avLst>
              <a:gd name="adj" fmla="val 7273"/>
            </a:avLst>
          </a:prstGeom>
          <a:solidFill>
            <a:srgbClr val="13111F"/>
          </a:solidFill>
          <a:ln w="12700">
            <a:solidFill>
              <a:srgbClr val="241F3A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956048" y="4050792"/>
            <a:ext cx="411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000000"/>
                </a:solidFill>
              </a:rPr>
              <a:t>📅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5440680" y="3886200"/>
            <a:ext cx="2377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F0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Vesting Engine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5440680" y="4251960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8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0.005 BNB / plan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502920" y="46177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4BFD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Revenue Split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502920" y="4681728"/>
            <a:ext cx="1920240" cy="347472"/>
          </a:xfrm>
          <a:prstGeom prst="roundRect">
            <a:avLst>
              <a:gd name="adj" fmla="val 13158"/>
            </a:avLst>
          </a:prstGeom>
          <a:solidFill>
            <a:srgbClr val="1C1929"/>
          </a:solidFill>
          <a:ln w="12700">
            <a:solidFill>
              <a:srgbClr val="241F3A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502920" y="4700016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FF57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🔥 Buyback &amp; Burn  30%</a:t>
            </a:r>
            <a:endParaRPr lang="en-US" sz="850" dirty="0"/>
          </a:p>
        </p:txBody>
      </p:sp>
      <p:sp>
        <p:nvSpPr>
          <p:cNvPr id="31" name="Shape 29"/>
          <p:cNvSpPr/>
          <p:nvPr/>
        </p:nvSpPr>
        <p:spPr>
          <a:xfrm>
            <a:off x="2651760" y="4681728"/>
            <a:ext cx="1920240" cy="347472"/>
          </a:xfrm>
          <a:prstGeom prst="roundRect">
            <a:avLst>
              <a:gd name="adj" fmla="val 13158"/>
            </a:avLst>
          </a:prstGeom>
          <a:solidFill>
            <a:srgbClr val="1C1929"/>
          </a:solidFill>
          <a:ln w="12700">
            <a:solidFill>
              <a:srgbClr val="241F3A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2651760" y="4700016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C8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💎 Staking  40%</a:t>
            </a:r>
            <a:endParaRPr lang="en-US" sz="850" dirty="0"/>
          </a:p>
        </p:txBody>
      </p:sp>
      <p:sp>
        <p:nvSpPr>
          <p:cNvPr id="33" name="Shape 31"/>
          <p:cNvSpPr/>
          <p:nvPr/>
        </p:nvSpPr>
        <p:spPr>
          <a:xfrm>
            <a:off x="4800600" y="4681728"/>
            <a:ext cx="1920240" cy="347472"/>
          </a:xfrm>
          <a:prstGeom prst="roundRect">
            <a:avLst>
              <a:gd name="adj" fmla="val 13158"/>
            </a:avLst>
          </a:prstGeom>
          <a:solidFill>
            <a:srgbClr val="1C1929"/>
          </a:solidFill>
          <a:ln w="12700">
            <a:solidFill>
              <a:srgbClr val="241F3A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4800600" y="4700016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7B6F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⚙️ Dev  20%</a:t>
            </a:r>
            <a:endParaRPr lang="en-US" sz="850" dirty="0"/>
          </a:p>
        </p:txBody>
      </p:sp>
      <p:sp>
        <p:nvSpPr>
          <p:cNvPr id="35" name="Shape 33"/>
          <p:cNvSpPr/>
          <p:nvPr/>
        </p:nvSpPr>
        <p:spPr>
          <a:xfrm>
            <a:off x="6949440" y="4681728"/>
            <a:ext cx="1920240" cy="347472"/>
          </a:xfrm>
          <a:prstGeom prst="roundRect">
            <a:avLst>
              <a:gd name="adj" fmla="val 13158"/>
            </a:avLst>
          </a:prstGeom>
          <a:solidFill>
            <a:srgbClr val="1C1929"/>
          </a:solidFill>
          <a:ln w="12700">
            <a:solidFill>
              <a:srgbClr val="241F3A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6949440" y="4700016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FFD1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🏦 Treasury  10%</a:t>
            </a:r>
            <a:endParaRPr lang="en-US" sz="8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B0A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C8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TRACTION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502920" y="621792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2F0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Live on mainnet. Already working.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02920" y="1463040"/>
            <a:ext cx="4023360" cy="713232"/>
          </a:xfrm>
          <a:prstGeom prst="roundRect">
            <a:avLst>
              <a:gd name="adj" fmla="val 8974"/>
            </a:avLst>
          </a:prstGeom>
          <a:solidFill>
            <a:srgbClr val="13111F"/>
          </a:solidFill>
          <a:ln w="12700">
            <a:solidFill>
              <a:srgbClr val="241F3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1627632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00000"/>
                </a:solidFill>
              </a:rPr>
              <a:t>✅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097280" y="1536192"/>
            <a:ext cx="32004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F2F0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Smart contract deployed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1097280" y="1847088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85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BSC Mainnet — verified live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4846320" y="1463040"/>
            <a:ext cx="4023360" cy="713232"/>
          </a:xfrm>
          <a:prstGeom prst="roundRect">
            <a:avLst>
              <a:gd name="adj" fmla="val 8974"/>
            </a:avLst>
          </a:prstGeom>
          <a:solidFill>
            <a:srgbClr val="13111F"/>
          </a:solidFill>
          <a:ln w="12700">
            <a:solidFill>
              <a:srgbClr val="241F3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983480" y="1627632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00000"/>
                </a:solidFill>
              </a:rPr>
              <a:t>✅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5440680" y="1536192"/>
            <a:ext cx="32004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F2F0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dApp live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5440680" y="1847088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85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coraailocker.vercel.app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502920" y="2313432"/>
            <a:ext cx="4023360" cy="713232"/>
          </a:xfrm>
          <a:prstGeom prst="roundRect">
            <a:avLst>
              <a:gd name="adj" fmla="val 8974"/>
            </a:avLst>
          </a:prstGeom>
          <a:solidFill>
            <a:srgbClr val="13111F"/>
          </a:solidFill>
          <a:ln w="12700">
            <a:solidFill>
              <a:srgbClr val="241F3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40080" y="2478024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00000"/>
                </a:solidFill>
              </a:rPr>
              <a:t>✅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1097280" y="2386584"/>
            <a:ext cx="32004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F2F0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Token + LP locking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1097280" y="2697480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85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Any BEP-20 token works now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4846320" y="2313432"/>
            <a:ext cx="4023360" cy="713232"/>
          </a:xfrm>
          <a:prstGeom prst="roundRect">
            <a:avLst>
              <a:gd name="adj" fmla="val 8974"/>
            </a:avLst>
          </a:prstGeom>
          <a:solidFill>
            <a:srgbClr val="13111F"/>
          </a:solidFill>
          <a:ln w="12700">
            <a:solidFill>
              <a:srgbClr val="241F3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983480" y="2478024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00000"/>
                </a:solidFill>
              </a:rPr>
              <a:t>✅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5440680" y="2386584"/>
            <a:ext cx="32004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F2F0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Vesting engine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5440680" y="2697480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85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Multi-tranche schedules live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502920" y="3163824"/>
            <a:ext cx="4023360" cy="713232"/>
          </a:xfrm>
          <a:prstGeom prst="roundRect">
            <a:avLst>
              <a:gd name="adj" fmla="val 8974"/>
            </a:avLst>
          </a:prstGeom>
          <a:solidFill>
            <a:srgbClr val="13111F"/>
          </a:solidFill>
          <a:ln w="12700">
            <a:solidFill>
              <a:srgbClr val="241F3A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40080" y="3328416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00000"/>
                </a:solidFill>
              </a:rPr>
              <a:t>✅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1097280" y="3236976"/>
            <a:ext cx="32004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F2F0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Contract scanner</a:t>
            </a:r>
            <a:endParaRPr lang="en-US" sz="1050" dirty="0"/>
          </a:p>
        </p:txBody>
      </p:sp>
      <p:sp>
        <p:nvSpPr>
          <p:cNvPr id="23" name="Text 21"/>
          <p:cNvSpPr/>
          <p:nvPr/>
        </p:nvSpPr>
        <p:spPr>
          <a:xfrm>
            <a:off x="1097280" y="3547872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85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Instant risk analysis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4846320" y="3163824"/>
            <a:ext cx="4023360" cy="713232"/>
          </a:xfrm>
          <a:prstGeom prst="roundRect">
            <a:avLst>
              <a:gd name="adj" fmla="val 8974"/>
            </a:avLst>
          </a:prstGeom>
          <a:solidFill>
            <a:srgbClr val="13111F"/>
          </a:solidFill>
          <a:ln w="12700">
            <a:solidFill>
              <a:srgbClr val="241F3A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983480" y="3328416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00000"/>
                </a:solidFill>
              </a:rPr>
              <a:t>✅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5440680" y="3236976"/>
            <a:ext cx="32004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F2F0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Lock certificates</a:t>
            </a:r>
            <a:endParaRPr lang="en-US" sz="1050" dirty="0"/>
          </a:p>
        </p:txBody>
      </p:sp>
      <p:sp>
        <p:nvSpPr>
          <p:cNvPr id="27" name="Text 25"/>
          <p:cNvSpPr/>
          <p:nvPr/>
        </p:nvSpPr>
        <p:spPr>
          <a:xfrm>
            <a:off x="5440680" y="3547872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85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Shareable proof for investors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502920" y="4014216"/>
            <a:ext cx="4023360" cy="713232"/>
          </a:xfrm>
          <a:prstGeom prst="roundRect">
            <a:avLst>
              <a:gd name="adj" fmla="val 8974"/>
            </a:avLst>
          </a:prstGeom>
          <a:solidFill>
            <a:srgbClr val="13111F"/>
          </a:solidFill>
          <a:ln w="12700">
            <a:solidFill>
              <a:srgbClr val="241F3A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40080" y="4178808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00000"/>
                </a:solidFill>
              </a:rPr>
              <a:t>✅</a:t>
            </a:r>
            <a:endParaRPr lang="en-US" sz="1300" dirty="0"/>
          </a:p>
        </p:txBody>
      </p:sp>
      <p:sp>
        <p:nvSpPr>
          <p:cNvPr id="30" name="Text 28"/>
          <p:cNvSpPr/>
          <p:nvPr/>
        </p:nvSpPr>
        <p:spPr>
          <a:xfrm>
            <a:off x="1097280" y="4087368"/>
            <a:ext cx="32004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F2F0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Public explorer</a:t>
            </a:r>
            <a:endParaRPr lang="en-US" sz="1050" dirty="0"/>
          </a:p>
        </p:txBody>
      </p:sp>
      <p:sp>
        <p:nvSpPr>
          <p:cNvPr id="31" name="Text 29"/>
          <p:cNvSpPr/>
          <p:nvPr/>
        </p:nvSpPr>
        <p:spPr>
          <a:xfrm>
            <a:off x="1097280" y="4398264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85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Search any wallet address</a:t>
            </a:r>
            <a:endParaRPr lang="en-US" sz="900" dirty="0"/>
          </a:p>
        </p:txBody>
      </p:sp>
      <p:sp>
        <p:nvSpPr>
          <p:cNvPr id="32" name="Shape 30"/>
          <p:cNvSpPr/>
          <p:nvPr/>
        </p:nvSpPr>
        <p:spPr>
          <a:xfrm>
            <a:off x="4846320" y="4014216"/>
            <a:ext cx="4023360" cy="713232"/>
          </a:xfrm>
          <a:prstGeom prst="roundRect">
            <a:avLst>
              <a:gd name="adj" fmla="val 8974"/>
            </a:avLst>
          </a:prstGeom>
          <a:solidFill>
            <a:srgbClr val="13111F"/>
          </a:solidFill>
          <a:ln w="12700">
            <a:solidFill>
              <a:srgbClr val="241F3A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4983480" y="4178808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000000"/>
                </a:solidFill>
              </a:rPr>
              <a:t>🔄</a:t>
            </a:r>
            <a:endParaRPr lang="en-US" sz="1300" dirty="0"/>
          </a:p>
        </p:txBody>
      </p:sp>
      <p:sp>
        <p:nvSpPr>
          <p:cNvPr id="34" name="Text 32"/>
          <p:cNvSpPr/>
          <p:nvPr/>
        </p:nvSpPr>
        <p:spPr>
          <a:xfrm>
            <a:off x="5440680" y="4087368"/>
            <a:ext cx="32004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F2F0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$CORA token</a:t>
            </a:r>
            <a:endParaRPr lang="en-US" sz="1050" dirty="0"/>
          </a:p>
        </p:txBody>
      </p:sp>
      <p:sp>
        <p:nvSpPr>
          <p:cNvPr id="35" name="Text 33"/>
          <p:cNvSpPr/>
          <p:nvPr/>
        </p:nvSpPr>
        <p:spPr>
          <a:xfrm>
            <a:off x="5440680" y="4398264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B85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Deployment in Phase 2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B0A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0" cy="5143500"/>
          </a:xfrm>
          <a:prstGeom prst="line">
            <a:avLst/>
          </a:prstGeom>
          <a:noFill/>
          <a:ln w="6350">
            <a:solidFill>
              <a:srgbClr val="1C1929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914400" y="0"/>
            <a:ext cx="0" cy="5143500"/>
          </a:xfrm>
          <a:prstGeom prst="line">
            <a:avLst/>
          </a:prstGeom>
          <a:noFill/>
          <a:ln w="6350">
            <a:solidFill>
              <a:srgbClr val="1C1929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828800" y="0"/>
            <a:ext cx="0" cy="5143500"/>
          </a:xfrm>
          <a:prstGeom prst="line">
            <a:avLst/>
          </a:prstGeom>
          <a:noFill/>
          <a:ln w="6350">
            <a:solidFill>
              <a:srgbClr val="1C1929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2743200" y="0"/>
            <a:ext cx="0" cy="5143500"/>
          </a:xfrm>
          <a:prstGeom prst="line">
            <a:avLst/>
          </a:prstGeom>
          <a:noFill/>
          <a:ln w="6350">
            <a:solidFill>
              <a:srgbClr val="1C1929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657600" y="0"/>
            <a:ext cx="0" cy="5143500"/>
          </a:xfrm>
          <a:prstGeom prst="line">
            <a:avLst/>
          </a:prstGeom>
          <a:noFill/>
          <a:ln w="6350">
            <a:solidFill>
              <a:srgbClr val="1C1929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4572000" y="0"/>
            <a:ext cx="0" cy="5143500"/>
          </a:xfrm>
          <a:prstGeom prst="line">
            <a:avLst/>
          </a:prstGeom>
          <a:noFill/>
          <a:ln w="6350">
            <a:solidFill>
              <a:srgbClr val="1C1929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5486400" y="0"/>
            <a:ext cx="0" cy="5143500"/>
          </a:xfrm>
          <a:prstGeom prst="line">
            <a:avLst/>
          </a:prstGeom>
          <a:noFill/>
          <a:ln w="6350">
            <a:solidFill>
              <a:srgbClr val="1C1929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6400800" y="0"/>
            <a:ext cx="0" cy="5143500"/>
          </a:xfrm>
          <a:prstGeom prst="line">
            <a:avLst/>
          </a:prstGeom>
          <a:noFill/>
          <a:ln w="6350">
            <a:solidFill>
              <a:srgbClr val="1C1929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0" y="0"/>
            <a:ext cx="0" cy="5143500"/>
          </a:xfrm>
          <a:prstGeom prst="line">
            <a:avLst/>
          </a:prstGeom>
          <a:noFill/>
          <a:ln w="6350">
            <a:solidFill>
              <a:srgbClr val="1C1929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8229600" y="0"/>
            <a:ext cx="0" cy="5143500"/>
          </a:xfrm>
          <a:prstGeom prst="line">
            <a:avLst/>
          </a:prstGeom>
          <a:noFill/>
          <a:ln w="6350">
            <a:solidFill>
              <a:srgbClr val="1C1929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9144000" y="0"/>
            <a:ext cx="0" cy="5143500"/>
          </a:xfrm>
          <a:prstGeom prst="line">
            <a:avLst/>
          </a:prstGeom>
          <a:noFill/>
          <a:ln w="6350">
            <a:solidFill>
              <a:srgbClr val="1C1929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828800" y="-914400"/>
            <a:ext cx="6400800" cy="6400800"/>
          </a:xfrm>
          <a:prstGeom prst="ellipse">
            <a:avLst/>
          </a:prstGeom>
          <a:solidFill>
            <a:srgbClr val="6C3CE1">
              <a:alpha val="12000"/>
            </a:srgbClr>
          </a:solidFill>
          <a:ln w="12700">
            <a:solidFill>
              <a:srgbClr val="6C3CE1">
                <a:alpha val="12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02920" y="128016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2F0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LOCK. PROVE. BUILD.</a:t>
            </a:r>
            <a:endParaRPr lang="en-US" sz="4400" dirty="0"/>
          </a:p>
        </p:txBody>
      </p:sp>
      <p:sp>
        <p:nvSpPr>
          <p:cNvPr id="15" name="Text 13"/>
          <p:cNvSpPr/>
          <p:nvPr/>
        </p:nvSpPr>
        <p:spPr>
          <a:xfrm>
            <a:off x="502920" y="246888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C4BFD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trust layer Web3 has been waiting for.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2011680" y="3108960"/>
            <a:ext cx="1554480" cy="594360"/>
          </a:xfrm>
          <a:prstGeom prst="roundRect">
            <a:avLst>
              <a:gd name="adj" fmla="val 10769"/>
            </a:avLst>
          </a:prstGeom>
          <a:solidFill>
            <a:srgbClr val="13111F"/>
          </a:solidFill>
          <a:ln w="12700">
            <a:solidFill>
              <a:srgbClr val="241F3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2011680" y="3163824"/>
            <a:ext cx="1554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C4BFD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🌐 coraaivault.xyz</a:t>
            </a:r>
            <a:endParaRPr lang="en-US" sz="850" dirty="0"/>
          </a:p>
        </p:txBody>
      </p:sp>
      <p:sp>
        <p:nvSpPr>
          <p:cNvPr id="18" name="Shape 16"/>
          <p:cNvSpPr/>
          <p:nvPr/>
        </p:nvSpPr>
        <p:spPr>
          <a:xfrm>
            <a:off x="3840480" y="3108960"/>
            <a:ext cx="1554480" cy="594360"/>
          </a:xfrm>
          <a:prstGeom prst="roundRect">
            <a:avLst>
              <a:gd name="adj" fmla="val 10769"/>
            </a:avLst>
          </a:prstGeom>
          <a:solidFill>
            <a:srgbClr val="13111F"/>
          </a:solidFill>
          <a:ln w="12700">
            <a:solidFill>
              <a:srgbClr val="241F3A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840480" y="3163824"/>
            <a:ext cx="1554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C4BFD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𝕏 x.com/CoraAivault</a:t>
            </a:r>
            <a:endParaRPr lang="en-US" sz="850" dirty="0"/>
          </a:p>
        </p:txBody>
      </p:sp>
      <p:sp>
        <p:nvSpPr>
          <p:cNvPr id="20" name="Shape 18"/>
          <p:cNvSpPr/>
          <p:nvPr/>
        </p:nvSpPr>
        <p:spPr>
          <a:xfrm>
            <a:off x="5669280" y="3108960"/>
            <a:ext cx="1554480" cy="594360"/>
          </a:xfrm>
          <a:prstGeom prst="roundRect">
            <a:avLst>
              <a:gd name="adj" fmla="val 10769"/>
            </a:avLst>
          </a:prstGeom>
          <a:solidFill>
            <a:srgbClr val="13111F"/>
          </a:solidFill>
          <a:ln w="12700">
            <a:solidFill>
              <a:srgbClr val="241F3A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669280" y="3163824"/>
            <a:ext cx="1554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C4BFD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✈ t.me/coraaivault</a:t>
            </a:r>
            <a:endParaRPr lang="en-US" sz="850" dirty="0"/>
          </a:p>
        </p:txBody>
      </p:sp>
      <p:sp>
        <p:nvSpPr>
          <p:cNvPr id="22" name="Text 20"/>
          <p:cNvSpPr/>
          <p:nvPr/>
        </p:nvSpPr>
        <p:spPr>
          <a:xfrm>
            <a:off x="502920" y="39319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spc="50" kern="0" dirty="0">
                <a:solidFill>
                  <a:srgbClr val="8B85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Contract: 0x429aAa8a83Ea0e4D10052e4aF4DDE75c8f8d1223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502920" y="42976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spc="50" kern="0" dirty="0">
                <a:solidFill>
                  <a:srgbClr val="8B85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BSC Mainnet · Phase 1 Complete · $CORA Coming Soon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CoraAiVault PitchDeck</dc:title>
  <dc:subject>PptxGenJS Presentation</dc:subject>
  <dc:creator>PptxGenJS</dc:creator>
  <cp:lastModifiedBy>PptxGenJS</cp:lastModifiedBy>
  <cp:revision>1</cp:revision>
  <dcterms:created xsi:type="dcterms:W3CDTF">2026-06-16T08:51:32Z</dcterms:created>
  <dcterms:modified xsi:type="dcterms:W3CDTF">2026-06-16T08:51:32Z</dcterms:modified>
</cp:coreProperties>
</file>